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8198" autoAdjust="0"/>
    <p:restoredTop sz="94610"/>
  </p:normalViewPr>
  <p:slideViewPr>
    <p:cSldViewPr snapToGrid="0" snapToObjects="1">
      <p:cViewPr varScale="1">
        <p:scale>
          <a:sx n="66" d="100"/>
          <a:sy n="66" d="100"/>
        </p:scale>
        <p:origin x="8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4" Type="http://schemas.openxmlformats.org/officeDocument/2006/relationships/image" Target="../media/image10.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3b4b931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对限制酶的作用结果分辨不清</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5036fc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基因工程的基础理论及概念</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6808d24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限制酶和</a:t>
                </a:r>
                <a14:m>
                  <m:oMath xmlns:m="http://schemas.openxmlformats.org/officeDocument/2006/math">
                    <m:r>
                      <a:rPr lang="en-US" sz="28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连接酶的作用</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85c42fd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载体的功能和特点</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5eb6cb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a:t>
                </a:r>
                <a14:m>
                  <m:oMath xmlns:m="http://schemas.openxmlformats.org/officeDocument/2006/math">
                    <m:r>
                      <a:rPr lang="en-US" sz="28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的粗提取与鉴定</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3b4b931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对限制酶的作用结果分辨不清</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5.xml"/><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27.pn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15.xml"/><Relationship Id="rId7" Type="http://schemas.openxmlformats.org/officeDocument/2006/relationships/image" Target="../media/image34.jpeg"/><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5.xml"/><Relationship Id="rId5" Type="http://schemas.openxmlformats.org/officeDocument/2006/relationships/image" Target="../media/image39.png"/><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5.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image" Target="../media/image4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xml"/><Relationship Id="rId2" Type="http://schemas.openxmlformats.org/officeDocument/2006/relationships/image" Target="../media/image12.png"/><Relationship Id="rId1"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image" Target="../media/image46.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7.xml"/><Relationship Id="rId2" Type="http://schemas.openxmlformats.org/officeDocument/2006/relationships/image" Target="../media/image48.png"/><Relationship Id="rId1"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7.xml"/><Relationship Id="rId1"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7.xml"/><Relationship Id="rId1" Type="http://schemas.openxmlformats.org/officeDocument/2006/relationships/image" Target="../media/image50.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8.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8.xml"/><Relationship Id="rId1"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8.xml"/><Relationship Id="rId1" Type="http://schemas.openxmlformats.org/officeDocument/2006/relationships/image" Target="../media/image55.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4.xml"/><Relationship Id="rId2" Type="http://schemas.openxmlformats.org/officeDocument/2006/relationships/image" Target="../media/image12.png"/><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0.xml"/><Relationship Id="rId4" Type="http://schemas.openxmlformats.org/officeDocument/2006/relationships/image" Target="../media/image59.png"/><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60.png"/></Relationships>
</file>

<file path=ppt/slides/_rels/slide31.xml.rels><?xml version="1.0" encoding="UTF-8" standalone="yes"?>
<Relationships xmlns="http://schemas.openxmlformats.org/package/2006/relationships"><Relationship Id="rId9" Type="http://schemas.openxmlformats.org/officeDocument/2006/relationships/notesSlide" Target="../notesSlides/notesSlide31.xml"/><Relationship Id="rId8" Type="http://schemas.openxmlformats.org/officeDocument/2006/relationships/slideLayout" Target="../slideLayouts/slideLayout10.xml"/><Relationship Id="rId7" Type="http://schemas.openxmlformats.org/officeDocument/2006/relationships/image" Target="../media/image67.png"/><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jpeg"/><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image" Target="../media/image61.png"/></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10.xml"/><Relationship Id="rId5" Type="http://schemas.openxmlformats.org/officeDocument/2006/relationships/image" Target="../media/image72.png"/><Relationship Id="rId4" Type="http://schemas.openxmlformats.org/officeDocument/2006/relationships/image" Target="../media/image71.jpeg"/><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33.xml.rels><?xml version="1.0" encoding="UTF-8" standalone="yes"?>
<Relationships xmlns="http://schemas.openxmlformats.org/package/2006/relationships"><Relationship Id="rId7" Type="http://schemas.openxmlformats.org/officeDocument/2006/relationships/notesSlide" Target="../notesSlides/notesSlide33.xml"/><Relationship Id="rId6" Type="http://schemas.openxmlformats.org/officeDocument/2006/relationships/slideLayout" Target="../slideLayouts/slideLayout10.xml"/><Relationship Id="rId5" Type="http://schemas.openxmlformats.org/officeDocument/2006/relationships/image" Target="../media/image77.png"/><Relationship Id="rId4" Type="http://schemas.openxmlformats.org/officeDocument/2006/relationships/image" Target="../media/image76.png"/><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0.xml"/><Relationship Id="rId2" Type="http://schemas.openxmlformats.org/officeDocument/2006/relationships/image" Target="../media/image79.jpeg"/><Relationship Id="rId1" Type="http://schemas.openxmlformats.org/officeDocument/2006/relationships/image" Target="../media/image78.png"/></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10.xml"/><Relationship Id="rId4" Type="http://schemas.openxmlformats.org/officeDocument/2006/relationships/image" Target="../media/image83.png"/><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image" Target="../media/image80.png"/></Relationships>
</file>

<file path=ppt/slides/_rels/slide36.xml.rels><?xml version="1.0" encoding="UTF-8" standalone="yes"?>
<Relationships xmlns="http://schemas.openxmlformats.org/package/2006/relationships"><Relationship Id="rId6" Type="http://schemas.openxmlformats.org/officeDocument/2006/relationships/notesSlide" Target="../notesSlides/notesSlide36.xml"/><Relationship Id="rId5" Type="http://schemas.openxmlformats.org/officeDocument/2006/relationships/slideLayout" Target="../slideLayouts/slideLayout10.xml"/><Relationship Id="rId4" Type="http://schemas.openxmlformats.org/officeDocument/2006/relationships/image" Target="../media/image87.jpeg"/><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image" Target="../media/image84.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88.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5.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2_1#add392389?vop=1&amp;pid=06808d248&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P74练习与应用“拓展应用”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。本题以选择题的形式对限制酶识别序列和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切割位点及其产生的末端进行考查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，巩固教材重点知识。</a:t>
                </a:r>
                <a:endParaRPr lang="en-US" altLang="zh-CN" sz="2000" dirty="0"/>
              </a:p>
            </p:txBody>
          </p:sp>
        </mc:Choice>
        <mc:Fallback>
          <p:sp>
            <p:nvSpPr>
              <p:cNvPr id="2" name="QC_5_EX.12_1#add392389?vop=1&amp;pid=06808d248&amp;color=0,0,0&amp;mp=1&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242"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add392389?vop=1&amp;pid=06808d248&amp;color=0,0,0&amp;vtp=1&amp;bt=1&amp;bbb=1&amp;hb=1"/>
              <p:cNvSpPr/>
              <p:nvPr/>
            </p:nvSpPr>
            <p:spPr>
              <a:xfrm>
                <a:off x="722376" y="972000"/>
                <a:ext cx="10753344" cy="1923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产生的是平末端，平末端用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𝑐𝑜𝑙𝑖</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连接酶连接的效率较低，A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两种限制酶均能识别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的特定序列，并切割磷酸二酯键，B错误；由图可知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片段分别产生平末端和黏性末端，C错误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产生的末端是黏性末端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连接酶可用于连接黏性末端和平末端，D错误。</a:t>
                </a:r>
                <a:endParaRPr lang="en-US" altLang="zh-CN" sz="2200" dirty="0"/>
              </a:p>
            </p:txBody>
          </p:sp>
        </mc:Choice>
        <mc:Fallback>
          <p:sp>
            <p:nvSpPr>
              <p:cNvPr id="2" name="QC_5_AS.13_1#add392389?vop=1&amp;pid=06808d248&amp;color=0,0,0&amp;vtp=1&amp;bt=1&amp;bbb=1&amp;hb=1"/>
              <p:cNvSpPr>
                <a:spLocks noRot="1" noChangeAspect="1" noMove="1" noResize="1" noEditPoints="1" noAdjustHandles="1" noChangeArrowheads="1" noChangeShapeType="1" noTextEdit="1"/>
              </p:cNvSpPr>
              <p:nvPr/>
            </p:nvSpPr>
            <p:spPr>
              <a:xfrm>
                <a:off x="722376" y="972000"/>
                <a:ext cx="10753344" cy="1923034"/>
              </a:xfrm>
              <a:prstGeom prst="rect">
                <a:avLst/>
              </a:prstGeom>
              <a:blipFill rotWithShape="1">
                <a:blip r:embed="rId1"/>
                <a:stretch>
                  <a:fillRect l="-4" t="-23" b="-23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7ef815ba2?pid=06808d24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[内蒙古巴彦淖尔2025高二月考]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同尾酶是指一组识别序列不同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，但切出的黏性末端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相同的限制酶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四种限制酶的识别序列及酶切位点。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7ef815ba2?pid=06808d24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15_1#7ef815ba2.bracket?pid=06808d248&amp;color=0,0,0&amp;vpa=5&amp;vtp=1&amp;bbb=1"/>
          <p:cNvSpPr/>
          <p:nvPr/>
        </p:nvSpPr>
        <p:spPr>
          <a:xfrm>
            <a:off x="2979801" y="18673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5_BD.14_2#7ef815ba2?pid=06808d24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376916" y="2408878"/>
            <a:ext cx="3444264" cy="1807849"/>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4_3#7ef815ba2.choices?pid=06808d248&amp;color=0,0,0&amp;vtp=1&amp;bbb=1"/>
              <p:cNvSpPr/>
              <p:nvPr/>
            </p:nvSpPr>
            <p:spPr>
              <a:xfrm>
                <a:off x="722376" y="43559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Ⅱ属于同尾酶，它们的识别序列不同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.当目的基因编码区内有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识别序列时，使用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Ⅰ可避免目的基因被破坏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.选用上述任意两种不同的限制酶切割目的基因，都可以防止目的基因自身环化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Ⅱ形成的黏性末端连接后，仍可再被图中某种限制酶切开</a:t>
                </a:r>
                <a:endParaRPr lang="en-US" altLang="zh-CN" sz="2000" dirty="0"/>
              </a:p>
            </p:txBody>
          </p:sp>
        </mc:Choice>
        <mc:Fallback>
          <p:sp>
            <p:nvSpPr>
              <p:cNvPr id="5" name="QC_5_BD.14_3#7ef815ba2.choices?pid=06808d248&amp;color=0,0,0&amp;vtp=1&amp;bbb=1"/>
              <p:cNvSpPr>
                <a:spLocks noRot="1" noChangeAspect="1" noMove="1" noResize="1" noEditPoints="1" noAdjustHandles="1" noChangeArrowheads="1" noChangeShapeType="1" noTextEdit="1"/>
              </p:cNvSpPr>
              <p:nvPr/>
            </p:nvSpPr>
            <p:spPr>
              <a:xfrm>
                <a:off x="722376" y="4355918"/>
                <a:ext cx="10753344" cy="1796034"/>
              </a:xfrm>
              <a:prstGeom prst="rect">
                <a:avLst/>
              </a:prstGeom>
              <a:blipFill rotWithShape="1">
                <a:blip r:embed="rId3"/>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7ef815ba2?vop=1&amp;pid=06808d248&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Ⅱ的识别序列不同，但切出的黏性末端相同，属于同尾酶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；根据相关限制酶的识别序列和切割位点可知，由于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的识别序列包含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Ⅰ的识别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，所以当目的基因编码区内有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识别序列时，使用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Ⅰ切割也会破坏目的基因，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Ⅱ的识别序列不同，但会产生相同的黏性末端，若用二者切割目的基因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能防止目的基因自身的环化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形成的黏性末端连接后，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不能被二者切开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，但可再被图中限制酶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Ⅰ切开，D正确。</a:t>
                </a:r>
                <a:endParaRPr lang="en-US" altLang="zh-CN" sz="2200" dirty="0"/>
              </a:p>
            </p:txBody>
          </p:sp>
        </mc:Choice>
        <mc:Fallback>
          <p:sp>
            <p:nvSpPr>
              <p:cNvPr id="2" name="QC_5_AS.16_1#7ef815ba2?vop=1&amp;pid=06808d248&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087"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7_1#04a29a458?pid=06808d248&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表中列出了几种限制酶识别序列及其切割位点，图1、图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2中箭头表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示相关限制酶的酶切位点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AlternateContent xmlns:mc="http://schemas.openxmlformats.org/markup-compatibility/2006" xmlns:a14="http://schemas.microsoft.com/office/drawing/2010/main">
        <mc:Choice Requires="a14">
          <p:graphicFrame>
            <p:nvGraphicFramePr>
              <p:cNvPr id="15" name="QO_5_BD.17_2#04a29a458?colgroup=11,6,6,6,6&amp;pid=06808d248&amp;color=0,0,0&amp;vtp=1&amp;bbb=1"/>
              <p:cNvGraphicFramePr>
                <a:graphicFrameLocks noGrp="1"/>
              </p:cNvGraphicFramePr>
              <p:nvPr/>
            </p:nvGraphicFramePr>
            <p:xfrm>
              <a:off x="722376" y="1961203"/>
              <a:ext cx="10689336" cy="1267079"/>
            </p:xfrm>
            <a:graphic>
              <a:graphicData uri="http://schemas.openxmlformats.org/drawingml/2006/table">
                <a:tbl>
                  <a:tblPr/>
                  <a:tblGrid>
                    <a:gridCol w="3118104"/>
                    <a:gridCol w="1892808"/>
                    <a:gridCol w="1892808"/>
                    <a:gridCol w="1892808"/>
                    <a:gridCol w="1892808"/>
                  </a:tblGrid>
                  <a:tr h="426339">
                    <a:tc>
                      <a:txBody>
                        <a:bodyPr/>
                        <a:lstStyle/>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40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5" name="QO_5_BD.17_2#04a29a458?colgroup=11,6,6,6,6&amp;pid=06808d248&amp;color=0,0,0&amp;vtp=1&amp;bbb=1"/>
              <p:cNvGraphicFramePr>
                <a:graphicFrameLocks noGrp="1"/>
              </p:cNvGraphicFramePr>
              <p:nvPr/>
            </p:nvGraphicFramePr>
            <p:xfrm>
              <a:off x="722376" y="1961203"/>
              <a:ext cx="10689336" cy="1267079"/>
            </p:xfrm>
            <a:graphic>
              <a:graphicData uri="http://schemas.openxmlformats.org/drawingml/2006/table">
                <a:tbl>
                  <a:tblPr/>
                  <a:tblGrid>
                    <a:gridCol w="3118104"/>
                    <a:gridCol w="1892808"/>
                    <a:gridCol w="1892808"/>
                    <a:gridCol w="1892808"/>
                    <a:gridCol w="1892808"/>
                  </a:tblGrid>
                  <a:tr h="426085">
                    <a:tc>
                      <a:txBody>
                        <a:bodyPr/>
                        <a:lstStyle/>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40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5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pic>
        <p:nvPicPr>
          <p:cNvPr id="4" name="QO_5_BD.17_3#04a29a458.table_image?tii=1&amp;pid=06808d24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539996" y="2506160"/>
            <a:ext cx="493776" cy="6035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5_BD.17_4#04a29a458.table_image?tii=2&amp;pid=06808d24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28232" y="2506160"/>
            <a:ext cx="502920" cy="6035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5_BD.17_5#04a29a458.table_image?tii=3&amp;pid=06808d24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311896" y="2506160"/>
            <a:ext cx="521208" cy="6035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O_5_BD.17_6#04a29a458.table_image?tii=4&amp;pid=06808d24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10209276" y="2506160"/>
            <a:ext cx="512064" cy="6035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O_5_BD.17_8#04a29a458?iti=1&amp;htil=1&amp;pid=06808d248&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2066544" y="3358203"/>
            <a:ext cx="2679192"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O_5_BD.17_9#04a29a458?iti=2&amp;htil=1&amp;pid=06808d248&amp;color=0,0,0&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7671816" y="3477075"/>
            <a:ext cx="2221992"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O_5_BD.17_10#04a29a458?iti=1&amp;htil=1&amp;pid=06808d248&amp;color=0,0,0&amp;vtp=1&amp;bbb=1"/>
          <p:cNvSpPr/>
          <p:nvPr/>
        </p:nvSpPr>
        <p:spPr>
          <a:xfrm>
            <a:off x="3175953" y="48110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11" name="QO_5_BD.17_11#04a29a458?iti=2&amp;htil=1&amp;pid=06808d248&amp;color=0,0,0&amp;vtp=1&amp;bbb=1"/>
          <p:cNvSpPr/>
          <p:nvPr/>
        </p:nvSpPr>
        <p:spPr>
          <a:xfrm>
            <a:off x="8552624" y="48110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8_1#85435a91d?pid=04a29a458&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（1）一个图1所示的质粒分子经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，断开</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键后，含有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个游离的磷酸基团，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填“黏性末端”或“平末端”）。</a:t>
                </a:r>
                <a:endParaRPr lang="en-US" altLang="zh-CN" sz="2000" dirty="0"/>
              </a:p>
            </p:txBody>
          </p:sp>
        </mc:Choice>
        <mc:Fallback>
          <p:sp>
            <p:nvSpPr>
              <p:cNvPr id="2" name="QB_6_BD.18_1#85435a91d?pid=04a29a458&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r="-1819" b="-5407"/>
                </a:stretch>
              </a:blipFill>
            </p:spPr>
            <p:txBody>
              <a:bodyPr/>
              <a:lstStyle/>
              <a:p>
                <a:r>
                  <a:rPr lang="zh-CN" altLang="en-US">
                    <a:noFill/>
                  </a:rPr>
                  <a:t> </a:t>
                </a:r>
              </a:p>
            </p:txBody>
          </p:sp>
        </mc:Fallback>
      </mc:AlternateContent>
      <p:sp>
        <p:nvSpPr>
          <p:cNvPr id="3" name="QB_6_AN.19_1#85435a91d.blank?pid=04a29a458&amp;color=0,0,0&amp;vpa=6&amp;vtp=1&amp;bbb=1"/>
          <p:cNvSpPr/>
          <p:nvPr/>
        </p:nvSpPr>
        <p:spPr>
          <a:xfrm>
            <a:off x="6351524"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磷酸二酯</a:t>
            </a:r>
            <a:endParaRPr lang="en-US" altLang="zh-CN" sz="2000" dirty="0"/>
          </a:p>
        </p:txBody>
      </p:sp>
      <p:sp>
        <p:nvSpPr>
          <p:cNvPr id="4" name="QB_6_AN.20_1#85435a91d.blank?pid=04a29a458&amp;color=0,0,0&amp;vpa=7&amp;vtp=1"/>
          <p:cNvSpPr/>
          <p:nvPr/>
        </p:nvSpPr>
        <p:spPr>
          <a:xfrm>
            <a:off x="8878824" y="931165"/>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p:sp>
        <p:nvSpPr>
          <p:cNvPr id="5" name="QB_6_AN.21_1#85435a91d.blank?pid=04a29a458&amp;color=0,0,0&amp;vpa=8&amp;vtp=1&amp;bbb=1"/>
          <p:cNvSpPr/>
          <p:nvPr/>
        </p:nvSpPr>
        <p:spPr>
          <a:xfrm>
            <a:off x="1239901" y="13693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平末端</a:t>
            </a:r>
            <a:endParaRPr lang="en-US" altLang="zh-CN" sz="2000" dirty="0"/>
          </a:p>
        </p:txBody>
      </p:sp>
      <mc:AlternateContent xmlns:mc="http://schemas.openxmlformats.org/markup-compatibility/2006">
        <mc:Choice xmlns:a14="http://schemas.microsoft.com/office/drawing/2010/main" Requires="a14">
          <p:sp>
            <p:nvSpPr>
              <p:cNvPr id="6" name="QB_6_AS.22_1#85435a91d?vop=1&amp;pid=04a29a458&amp;color=0,0,0&amp;vtp=1&amp;bbb=1&amp;hb=1"/>
              <p:cNvSpPr/>
              <p:nvPr/>
            </p:nvSpPr>
            <p:spPr>
              <a:xfrm>
                <a:off x="722376" y="1822450"/>
                <a:ext cx="10753344" cy="13559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由于质粒在切割前是一个环状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分子，因此没有游离的磷酸基团，质粒被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开磷酸二酯键后形成了两条单链各有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1个游离的磷酸基团的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片段，此时共有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2个游离的磷酸基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团</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Ⅰ切割后形成的是平末端。</a:t>
                </a:r>
                <a:endParaRPr lang="en-US" altLang="zh-CN" sz="2200" dirty="0"/>
              </a:p>
            </p:txBody>
          </p:sp>
        </mc:Choice>
        <mc:Fallback>
          <p:sp>
            <p:nvSpPr>
              <p:cNvPr id="6" name="QB_6_AS.22_1#85435a91d?vop=1&amp;pid=04a29a458&amp;color=0,0,0&amp;vtp=1&amp;bbb=1&amp;hb=1"/>
              <p:cNvSpPr>
                <a:spLocks noRot="1" noChangeAspect="1" noMove="1" noResize="1" noEditPoints="1" noAdjustHandles="1" noChangeArrowheads="1" noChangeShapeType="1" noTextEdit="1"/>
              </p:cNvSpPr>
              <p:nvPr/>
            </p:nvSpPr>
            <p:spPr>
              <a:xfrm>
                <a:off x="722376" y="1822450"/>
                <a:ext cx="10753344" cy="1355979"/>
              </a:xfrm>
              <a:prstGeom prst="rect">
                <a:avLst/>
              </a:prstGeom>
              <a:blipFill rotWithShape="1">
                <a:blip r:embed="rId2"/>
                <a:stretch>
                  <a:fillRect l="-4" r="-685" b="-39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BD.23_1#5e860f7bd?pid=04a29a458&amp;color=0,0,0&amp;vtp=1&amp;bbb=1&amp;hb=1"/>
              <p:cNvSpPr/>
              <p:nvPr/>
            </p:nvSpPr>
            <p:spPr>
              <a:xfrm>
                <a:off x="722376" y="3230499"/>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（2）用图中的质粒和外源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构建重组质粒，不能使用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7" name="QB_6_BD.23_1#5e860f7bd?pid=04a29a458&amp;color=0,0,0&amp;vtp=1&amp;bbb=1&amp;hb=1"/>
              <p:cNvSpPr>
                <a:spLocks noRot="1" noChangeAspect="1" noMove="1" noResize="1" noEditPoints="1" noAdjustHandles="1" noChangeArrowheads="1" noChangeShapeType="1" noTextEdit="1"/>
              </p:cNvSpPr>
              <p:nvPr/>
            </p:nvSpPr>
            <p:spPr>
              <a:xfrm>
                <a:off x="722376" y="3230499"/>
                <a:ext cx="10753344" cy="843153"/>
              </a:xfrm>
              <a:prstGeom prst="rect">
                <a:avLst/>
              </a:prstGeom>
              <a:blipFill rotWithShape="1">
                <a:blip r:embed="rId3"/>
                <a:stretch>
                  <a:fillRect l="-4" t="-30" r="-283" b="-540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N.24_1#5e860f7bd.blank?pid=04a29a458&amp;color=0,0,0&amp;vpa=9&amp;vtp=1&amp;bbb=1&amp;hb=1"/>
              <p:cNvSpPr/>
              <p:nvPr/>
            </p:nvSpPr>
            <p:spPr>
              <a:xfrm>
                <a:off x="722377" y="3192399"/>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𝑺𝒎𝒂</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Ⅰ会破坏质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粒的抗生素抗性基因和外源</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的目的基因</a:t>
                </a:r>
                <a:endParaRPr lang="en-US" altLang="zh-CN" sz="100" dirty="0"/>
              </a:p>
            </p:txBody>
          </p:sp>
        </mc:Choice>
        <mc:Fallback>
          <p:sp>
            <p:nvSpPr>
              <p:cNvPr id="8" name="QB_6_AN.24_1#5e860f7bd.blank?pid=04a29a458&amp;color=0,0,0&amp;vpa=9&amp;vtp=1&amp;bbb=1&amp;hb=1"/>
              <p:cNvSpPr>
                <a:spLocks noRot="1" noChangeAspect="1" noMove="1" noResize="1" noEditPoints="1" noAdjustHandles="1" noChangeArrowheads="1" noChangeShapeType="1" noTextEdit="1"/>
              </p:cNvSpPr>
              <p:nvPr/>
            </p:nvSpPr>
            <p:spPr>
              <a:xfrm>
                <a:off x="722377" y="3192399"/>
                <a:ext cx="10749631" cy="865759"/>
              </a:xfrm>
              <a:prstGeom prst="rect">
                <a:avLst/>
              </a:prstGeom>
              <a:blipFill rotWithShape="1">
                <a:blip r:embed="rId4"/>
                <a:stretch>
                  <a:fillRect l="-4" t="-29" r="1" b="-45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6_AS.25_1#5e860f7bd?vop=1&amp;pid=04a29a458&amp;color=0,0,0&amp;vtp=1&amp;bbb=1&amp;hb=1"/>
              <p:cNvSpPr/>
              <p:nvPr/>
            </p:nvSpPr>
            <p:spPr>
              <a:xfrm>
                <a:off x="722376" y="40792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Ⅰ切割，会破坏质粒的抗生素抗性基因和外源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，导致重组质粒构建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9" name="QB_6_AS.25_1#5e860f7bd?vop=1&amp;pid=04a29a458&amp;color=0,0,0&amp;vtp=1&amp;bbb=1&amp;hb=1"/>
              <p:cNvSpPr>
                <a:spLocks noRot="1" noChangeAspect="1" noMove="1" noResize="1" noEditPoints="1" noAdjustHandles="1" noChangeArrowheads="1" noChangeShapeType="1" noTextEdit="1"/>
              </p:cNvSpPr>
              <p:nvPr/>
            </p:nvSpPr>
            <p:spPr>
              <a:xfrm>
                <a:off x="722376" y="4079240"/>
                <a:ext cx="10753344" cy="907034"/>
              </a:xfrm>
              <a:prstGeom prst="rect">
                <a:avLst/>
              </a:prstGeom>
              <a:blipFill rotWithShape="1">
                <a:blip r:embed="rId5"/>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_1#e7f918842?pid=04a29a458&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）重组质粒的化学本质是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为了获得重组质粒，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将切割后的质粒与目的基因片段混合，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并加入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27_1#e7f918842.blank?pid=04a29a458&amp;color=0,0,0&amp;vpa=10&amp;vtp=1&amp;bbb=1"/>
              <p:cNvSpPr/>
              <p:nvPr/>
            </p:nvSpPr>
            <p:spPr>
              <a:xfrm>
                <a:off x="3968813" y="1020000"/>
                <a:ext cx="661988"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27_1#e7f918842.blank?pid=04a29a458&amp;color=0,0,0&amp;vpa=10&amp;vtp=1&amp;bbb=1"/>
              <p:cNvSpPr>
                <a:spLocks noRot="1" noChangeAspect="1" noMove="1" noResize="1" noEditPoints="1" noAdjustHandles="1" noChangeArrowheads="1" noChangeShapeType="1" noTextEdit="1"/>
              </p:cNvSpPr>
              <p:nvPr/>
            </p:nvSpPr>
            <p:spPr>
              <a:xfrm>
                <a:off x="3968813" y="1020000"/>
                <a:ext cx="661988" cy="294577"/>
              </a:xfrm>
              <a:prstGeom prst="rect">
                <a:avLst/>
              </a:prstGeom>
              <a:blipFill rotWithShape="1">
                <a:blip r:embed="rId1"/>
                <a:stretch>
                  <a:fillRect l="-10" t="-64" r="58"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28_1#e7f918842.blank?pid=04a29a458&amp;color=0,0,0&amp;vpa=11&amp;vtp=1&amp;bbb=1"/>
              <p:cNvSpPr/>
              <p:nvPr/>
            </p:nvSpPr>
            <p:spPr>
              <a:xfrm>
                <a:off x="1481201" y="1453388"/>
                <a:ext cx="122396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连接</a:t>
                </a:r>
                <a:endParaRPr lang="en-US" altLang="zh-CN" sz="100" dirty="0">
                  <a:solidFill>
                    <a:srgbClr val="00B050"/>
                  </a:solidFill>
                </a:endParaRPr>
              </a:p>
            </p:txBody>
          </p:sp>
        </mc:Choice>
        <mc:Fallback>
          <p:sp>
            <p:nvSpPr>
              <p:cNvPr id="4" name="QB_6_AN.28_1#e7f918842.blank?pid=04a29a458&amp;color=0,0,0&amp;vpa=11&amp;vtp=1&amp;bbb=1"/>
              <p:cNvSpPr>
                <a:spLocks noRot="1" noChangeAspect="1" noMove="1" noResize="1" noEditPoints="1" noAdjustHandles="1" noChangeArrowheads="1" noChangeShapeType="1" noTextEdit="1"/>
              </p:cNvSpPr>
              <p:nvPr/>
            </p:nvSpPr>
            <p:spPr>
              <a:xfrm>
                <a:off x="1481201" y="1453388"/>
                <a:ext cx="1223963" cy="303784"/>
              </a:xfrm>
              <a:prstGeom prst="rect">
                <a:avLst/>
              </a:prstGeom>
              <a:blipFill rotWithShape="1">
                <a:blip r:embed="rId2"/>
                <a:stretch>
                  <a:fillRect l="-31" t="-3930" r="5"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9_1#e7f918842?vop=1&amp;pid=04a29a458&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目的基因和质粒的化学本质都是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，因此形成的重组质粒的化学本质也是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目的基因和质粒相连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，需要用到</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2200" dirty="0">
                  <a:solidFill>
                    <a:srgbClr val="000000"/>
                  </a:solidFill>
                </a:endParaRPr>
              </a:p>
            </p:txBody>
          </p:sp>
        </mc:Choice>
        <mc:Fallback>
          <p:sp>
            <p:nvSpPr>
              <p:cNvPr id="5" name="QB_6_AS.29_1#e7f918842?vop=1&amp;pid=04a29a458&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3"/>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f523c08dc?pid=e85c42fd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将外源基因送入细胞通常是利用质粒作为载体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。下列有关质粒的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f523c08dc.bracket?pid=e85c42fd6&amp;color=0,0,0&amp;vpa=12&amp;vtp=1"/>
          <p:cNvSpPr/>
          <p:nvPr/>
        </p:nvSpPr>
        <p:spPr>
          <a:xfrm>
            <a:off x="270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30_2#f523c08dc.choices?pid=e85c42fd6&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A.质粒是一种裸露的、结构简单的环状双链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.质粒从细胞中提取出来后可以直接使用，无须人工改造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.质粒是具有自我复制能力的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分子，只存在于原核生物中</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.质粒一般相对分子质量较大，便于携带特殊基因片段</a:t>
                </a:r>
                <a:endParaRPr lang="en-US" altLang="zh-CN" sz="2000" dirty="0"/>
              </a:p>
            </p:txBody>
          </p:sp>
        </mc:Choice>
        <mc:Fallback>
          <p:sp>
            <p:nvSpPr>
              <p:cNvPr id="4" name="QC_5_BD.30_2#f523c08dc.choices?pid=e85c42fd6&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1"/>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2_1#f523c08dc?vop=1&amp;pid=e85c42fd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质粒是一种裸露的、结构简单的环状双链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分子，独立于原核细胞拟核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或真核细胞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细胞核之外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，A正确，C错误；在基因工程操作中，真正被用作载体的质粒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，都是在天然质粒的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基础上进行过人工改造的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，B错误；质粒一般相对分子质量较小，便于携带</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片段进入受体细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2_1#f523c08dc?vop=1&amp;pid=e85c42fd6&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5228a2788?pid=e85c42fd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8.载体作为目的基因的运输工具，必须具备一定的条件。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4_1#5228a2788.bracket?pid=e85c42fd6&amp;color=0,0,0&amp;vpa=13&amp;vtp=1"/>
          <p:cNvSpPr/>
          <p:nvPr/>
        </p:nvSpPr>
        <p:spPr>
          <a:xfrm>
            <a:off x="976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3_2#5228a2788.choices?pid=e85c42fd6&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A.具有限制酶切割位点以利于目的基因插入其中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.具有特殊标记基因以利于目的基因对其准确定位并与之结合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.能在受体细胞稳定保存并复制以利于目的基因的保存和复制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.对受体细胞没有危害以避免影响受体细胞的正常生命活动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a5364916.fixed?pid=2d4aa681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mc:AlternateContent xmlns:mc="http://schemas.openxmlformats.org/markup-compatibility/2006">
        <mc:Choice xmlns:a14="http://schemas.microsoft.com/office/drawing/2010/main" Requires="a14">
          <p:sp>
            <p:nvSpPr>
              <p:cNvPr id="3" name="C_3#da5364916.fixed?pid=2d4aa681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重组</a:t>
                </a:r>
                <a14:m>
                  <m:oMath xmlns:m="http://schemas.openxmlformats.org/officeDocument/2006/math">
                    <m:r>
                      <a:rPr lang="en-US" altLang="zh-CN" sz="4400" b="1" i="0">
                        <a:solidFill>
                          <a:srgbClr val="FFFFFF"/>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技术的基本工具</a:t>
                </a:r>
                <a:endParaRPr lang="en-US" altLang="zh-CN" sz="4400" dirty="0"/>
              </a:p>
            </p:txBody>
          </p:sp>
        </mc:Choice>
        <mc:Fallback>
          <p:sp>
            <p:nvSpPr>
              <p:cNvPr id="3" name="C_3#da5364916.fixed?pid=2d4aa6819&amp;color=255,255,255&amp;vtp=1&amp;bbb=1"/>
              <p:cNvSpPr>
                <a:spLocks noRot="1" noChangeAspect="1" noMove="1" noResize="1" noEditPoints="1" noAdjustHandles="1" noChangeArrowheads="1" noChangeShapeType="1" noTextEdit="1"/>
              </p:cNvSpPr>
              <p:nvPr/>
            </p:nvSpPr>
            <p:spPr>
              <a:xfrm>
                <a:off x="0" y="3493008"/>
                <a:ext cx="12188952" cy="768096"/>
              </a:xfrm>
              <a:prstGeom prst="rect">
                <a:avLst/>
              </a:prstGeom>
              <a:blipFill rotWithShape="1">
                <a:blip r:embed="rId1"/>
                <a:stretch>
                  <a:fillRect t="-66" r="1" b="33"/>
                </a:stretch>
              </a:blipFill>
            </p:spPr>
            <p:txBody>
              <a:bodyPr/>
              <a:lstStyle/>
              <a:p>
                <a:r>
                  <a:rPr lang="zh-CN" altLang="en-US">
                    <a:noFill/>
                  </a:rPr>
                  <a:t> </a:t>
                </a:r>
              </a:p>
            </p:txBody>
          </p:sp>
        </mc:Fallback>
      </mc:AlternateContent>
      <p:pic>
        <p:nvPicPr>
          <p:cNvPr id="4" name="C_3#da5364916.fixed?pid=2d4aa6819&amp;color=0,0,0&amp;tib=255,255,255&amp;vtp=1" descr="preencoded.png"/>
          <p:cNvPicPr>
            <a:picLocks noChangeAspect="1"/>
          </p:cNvPicPr>
          <p:nvPr/>
        </p:nvPicPr>
        <p:blipFill>
          <a:blip r:embed="rId2"/>
          <a:stretch>
            <a:fillRect/>
          </a:stretch>
        </p:blipFill>
        <p:spPr>
          <a:xfrm>
            <a:off x="9939528" y="4507992"/>
            <a:ext cx="402336" cy="438912"/>
          </a:xfrm>
          <a:prstGeom prst="rect">
            <a:avLst/>
          </a:prstGeom>
        </p:spPr>
      </p:pic>
      <p:sp>
        <p:nvSpPr>
          <p:cNvPr id="5" name="C_3_BD#da5364916.fixed?pid=2d4aa681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5_1#5228a2788?vop=1&amp;pid=e85c42fd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作为载体必须具备的条件之一是具有限制酶切割位点，以利于目的基因插入其中，A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作为载体必须具备的条件之一是具有特殊标记基因以利于重组后进行重组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分子的筛选，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作为载体必须具备的条件之一是能在受体细胞稳定保存并复制以利于目的基因的保存和复制，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正确；作为载体，要对受体细胞没有危害以避免影响受体细胞的正常生命活动，D正确。</a:t>
                </a:r>
                <a:endParaRPr lang="en-US" altLang="zh-CN" sz="2200" dirty="0"/>
              </a:p>
            </p:txBody>
          </p:sp>
        </mc:Choice>
        <mc:Fallback>
          <p:sp>
            <p:nvSpPr>
              <p:cNvPr id="2" name="QC_5_AS.35_1#5228a2788?vop=1&amp;pid=e85c42fd6&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76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6_1#5228a2788?vop=1&amp;pid=e85c42fd6&amp;color=0,0,0&amp;vtp=1&amp;bt=1&amp;bbb=1"/>
              <p:cNvSpPr/>
              <p:nvPr/>
            </p:nvSpPr>
            <p:spPr>
              <a:xfrm>
                <a:off x="722376" y="972000"/>
                <a:ext cx="10753344" cy="2735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质粒作为载体必须具备的条件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1）含有复制起点，能在受体细胞中稳定保存并复制。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2）具有一个至多个限制酶切割位点，以便外源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片段插入。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3）具有标记基因，如抗生素抗性基因，便于筛选含重组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分子的细胞。</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4）对受体细胞无害，不影响受体细胞正常的生命活动。</a:t>
                </a:r>
                <a:endParaRPr lang="en-US" altLang="zh-CN" sz="2000" dirty="0"/>
              </a:p>
            </p:txBody>
          </p:sp>
        </mc:Choice>
        <mc:Fallback>
          <p:sp>
            <p:nvSpPr>
              <p:cNvPr id="2" name="QC_5_EX.36_1#5228a2788?vop=1&amp;pid=e85c42fd6&amp;color=0,0,0&amp;vtp=1&amp;bt=1&amp;bbb=1"/>
              <p:cNvSpPr>
                <a:spLocks noRot="1" noChangeAspect="1" noMove="1" noResize="1" noEditPoints="1" noAdjustHandles="1" noChangeArrowheads="1" noChangeShapeType="1" noTextEdit="1"/>
              </p:cNvSpPr>
              <p:nvPr/>
            </p:nvSpPr>
            <p:spPr>
              <a:xfrm>
                <a:off x="722376" y="972000"/>
                <a:ext cx="10753344" cy="2735834"/>
              </a:xfrm>
              <a:prstGeom prst="rect">
                <a:avLst/>
              </a:prstGeom>
              <a:blipFill rotWithShape="1">
                <a:blip r:embed="rId1"/>
                <a:stretch>
                  <a:fillRect l="-4" t="-16" b="-16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7_1#8dcee0622?pid=a5eb6cbb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[河南商丘2025高二期中改编]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香蕉、菠菜等多种材料都可以用于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的粗提取与鉴定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7_1#8dcee0622?pid=a5eb6cbb1&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045" b="-5384"/>
                </a:stretch>
              </a:blipFill>
            </p:spPr>
            <p:txBody>
              <a:bodyPr/>
              <a:lstStyle/>
              <a:p>
                <a:r>
                  <a:rPr lang="zh-CN" altLang="en-US">
                    <a:noFill/>
                  </a:rPr>
                  <a:t> </a:t>
                </a:r>
              </a:p>
            </p:txBody>
          </p:sp>
        </mc:Fallback>
      </mc:AlternateContent>
      <p:sp>
        <p:nvSpPr>
          <p:cNvPr id="3" name="QC_5_AN.38_1#8dcee0622.bracket?pid=a5eb6cbb1&amp;color=0,0,0&amp;vpa=14&amp;vtp=1"/>
          <p:cNvSpPr/>
          <p:nvPr/>
        </p:nvSpPr>
        <p:spPr>
          <a:xfrm>
            <a:off x="219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37_2#8dcee0622.choices?pid=a5eb6cbb1&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A.向剪碎的香蕉果肉中加入蒸馏水一段时间，细胞即可释放核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.上清液中加入预冷的酒精，用玻璃棒搅拌会加速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的溶解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.将晾干的白色丝状物置于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溶液中，丝状物会溶解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时将丝状物直接加入二苯胺试剂即可观察到实验现象</a:t>
                </a:r>
                <a:endParaRPr lang="en-US" altLang="zh-CN" sz="2000" dirty="0"/>
              </a:p>
            </p:txBody>
          </p:sp>
        </mc:Choice>
        <mc:Fallback>
          <p:sp>
            <p:nvSpPr>
              <p:cNvPr id="4" name="QC_5_BD.37_2#8dcee0622.choices?pid=a5eb6cbb1&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9_1#8dcee0622?vop=1&amp;pid=a5eb6cbb1&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若只加蒸馏水，由于细胞壁的存在，细胞不会吸水涨破，故不能将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释放出来，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不溶于酒精，但某些蛋白质溶于酒精，这一原理常被用于初步分离蛋白质和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液中加入预冷的酒精会使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析出，B错误；在鉴定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时，将丝状物先置于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液中溶解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，再加入二苯胺试剂，（置于沸水中）加热一段时间才可观察到实验现象，C正确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39_1#8dcee0622?vop=1&amp;pid=a5eb6cbb1&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833"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40_1#8dcee0622?vop=1&amp;pid=a5eb6cbb1&amp;color=0,0,0&amp;vtp=1&amp;bt=1&amp;bbb=1"/>
              <p:cNvSpPr/>
              <p:nvPr/>
            </p:nvSpPr>
            <p:spPr>
              <a:xfrm>
                <a:off x="722376" y="972000"/>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的粗提取与鉴定的原理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不溶于酒精，但某些蛋白质溶于酒精。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在不同浓度的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溶液中溶解度不同。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3）在一定温度下，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与二苯胺试剂反应呈现蓝色。</a:t>
                </a:r>
                <a:endParaRPr lang="en-US" altLang="zh-CN" sz="2000" dirty="0"/>
              </a:p>
            </p:txBody>
          </p:sp>
        </mc:Choice>
        <mc:Fallback>
          <p:sp>
            <p:nvSpPr>
              <p:cNvPr id="2" name="QC_5_EX.40_1#8dcee0622?vop=1&amp;pid=a5eb6cbb1&amp;color=0,0,0&amp;vtp=1&amp;bt=1&amp;bb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_1#b753e88ae?pid=3b4b9316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[山东烟台2025高二月考]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下表为常用的限制性内切核酸酶（限制酶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）及其识别序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列和切割位点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由此推断下列叙述正确的是(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6" name="QC_6_BD.41_2#b753e88ae?colgroup=5,14,5,14&amp;pid=3b4b9316a&amp;color=0,0,0&amp;vtp=1&amp;bbb=1"/>
              <p:cNvGraphicFramePr>
                <a:graphicFrameLocks noGrp="1"/>
              </p:cNvGraphicFramePr>
              <p:nvPr/>
            </p:nvGraphicFramePr>
            <p:xfrm>
              <a:off x="722376" y="1951677"/>
              <a:ext cx="10716768" cy="1257745"/>
            </p:xfrm>
            <a:graphic>
              <a:graphicData uri="http://schemas.openxmlformats.org/drawingml/2006/table">
                <a:tbl>
                  <a:tblPr/>
                  <a:tblGrid>
                    <a:gridCol w="1527048"/>
                    <a:gridCol w="3822192"/>
                    <a:gridCol w="1536192"/>
                    <a:gridCol w="383133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识别序列和切割位点</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识别序列和切割位点</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GGG</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274">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GTY</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C_6_BD.41_2#b753e88ae?colgroup=5,14,5,14&amp;pid=3b4b9316a&amp;color=0,0,0&amp;vtp=1&amp;bbb=1"/>
              <p:cNvGraphicFramePr>
                <a:graphicFrameLocks noGrp="1"/>
              </p:cNvGraphicFramePr>
              <p:nvPr/>
            </p:nvGraphicFramePr>
            <p:xfrm>
              <a:off x="722376" y="1951677"/>
              <a:ext cx="10716768" cy="1257745"/>
            </p:xfrm>
            <a:graphic>
              <a:graphicData uri="http://schemas.openxmlformats.org/drawingml/2006/table">
                <a:tbl>
                  <a:tblPr/>
                  <a:tblGrid>
                    <a:gridCol w="1527048"/>
                    <a:gridCol w="3822192"/>
                    <a:gridCol w="1536192"/>
                    <a:gridCol w="3831336"/>
                  </a:tblGrid>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C_6_BD.41_3#b753e88ae?pid=3b4b9316a&amp;color=0,0,0&amp;vtp=1&amp;bbb=1"/>
              <p:cNvSpPr/>
              <p:nvPr/>
            </p:nvSpPr>
            <p:spPr>
              <a:xfrm>
                <a:off x="722376" y="3348677"/>
                <a:ext cx="10753344" cy="403352"/>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为C或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41_3#b753e88ae?pid=3b4b9316a&amp;color=0,0,0&amp;vtp=1&amp;bbb=1"/>
              <p:cNvSpPr>
                <a:spLocks noRot="1" noChangeAspect="1" noMove="1" noResize="1" noEditPoints="1" noAdjustHandles="1" noChangeArrowheads="1" noChangeShapeType="1" noTextEdit="1"/>
              </p:cNvSpPr>
              <p:nvPr/>
            </p:nvSpPr>
            <p:spPr>
              <a:xfrm>
                <a:off x="722376" y="3348677"/>
                <a:ext cx="10753344" cy="403352"/>
              </a:xfrm>
              <a:prstGeom prst="rect">
                <a:avLst/>
              </a:prstGeom>
              <a:blipFill rotWithShape="1">
                <a:blip r:embed="rId2"/>
                <a:stretch>
                  <a:fillRect l="-4" t="-80" b="-13270"/>
                </a:stretch>
              </a:blipFill>
            </p:spPr>
            <p:txBody>
              <a:bodyPr/>
              <a:lstStyle/>
              <a:p>
                <a:r>
                  <a:rPr lang="zh-CN" altLang="en-US">
                    <a:noFill/>
                  </a:rPr>
                  <a:t> </a:t>
                </a:r>
              </a:p>
            </p:txBody>
          </p:sp>
        </mc:Fallback>
      </mc:AlternateContent>
      <p:sp>
        <p:nvSpPr>
          <p:cNvPr id="5" name="QC_6_AN.42_1#b753e88ae.bracket?pid=3b4b9316a&amp;color=0,0,0&amp;vpa=15&amp;vtp=1&amp;bbb=1"/>
          <p:cNvSpPr/>
          <p:nvPr/>
        </p:nvSpPr>
        <p:spPr>
          <a:xfrm>
            <a:off x="5761101" y="14101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mc:AlternateContent xmlns:mc="http://schemas.openxmlformats.org/markup-compatibility/2006">
        <mc:Choice xmlns:a14="http://schemas.microsoft.com/office/drawing/2010/main" Requires="a14">
          <p:sp>
            <p:nvSpPr>
              <p:cNvPr id="6" name="QC_6_BD.41_4#b753e88ae.choices?pid=3b4b9316a&amp;color=0,0,0&amp;vtp=1&amp;bbb=1"/>
              <p:cNvSpPr/>
              <p:nvPr/>
            </p:nvSpPr>
            <p:spPr>
              <a:xfrm>
                <a:off x="722376" y="3755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识别并切割的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识别和切割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Ⅰ切割后的片段可以由</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.有些限制酶的识别序列只有一种，有些限制酶的识别序列有多种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切割后连接形成的片段不能被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a:t>
                </a:r>
                <a:endParaRPr lang="en-US" altLang="zh-CN" sz="2000" dirty="0"/>
              </a:p>
            </p:txBody>
          </p:sp>
        </mc:Choice>
        <mc:Fallback>
          <p:sp>
            <p:nvSpPr>
              <p:cNvPr id="6" name="QC_6_BD.41_4#b753e88ae.choices?pid=3b4b9316a&amp;color=0,0,0&amp;vtp=1&amp;bbb=1"/>
              <p:cNvSpPr>
                <a:spLocks noRot="1" noChangeAspect="1" noMove="1" noResize="1" noEditPoints="1" noAdjustHandles="1" noChangeArrowheads="1" noChangeShapeType="1" noTextEdit="1"/>
              </p:cNvSpPr>
              <p:nvPr/>
            </p:nvSpPr>
            <p:spPr>
              <a:xfrm>
                <a:off x="722376" y="37550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3_1#b753e88ae?vop=1&amp;pid=3b4b9316a&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的识别序列中包含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的识别序列，故能被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识别并切割的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识别和切割，A正确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Ⅰ切割后形成的是平末端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连接酶可以连接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具有平末端的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片段，B正确；有些限制酶的识别序列只有一种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，有些限制酶的识别序列有多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为C或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有多种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切割后产生的黏性末端相同，因此能够相连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，连接后仍然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识别，但不一定存在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GGATCC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，若存在该序列则能被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识别，D错误。</a:t>
                </a:r>
                <a:endParaRPr lang="en-US" altLang="zh-CN" sz="2200" dirty="0"/>
              </a:p>
            </p:txBody>
          </p:sp>
        </mc:Choice>
        <mc:Fallback>
          <p:sp>
            <p:nvSpPr>
              <p:cNvPr id="2" name="QC_6_AS.43_1#b753e88ae?vop=1&amp;pid=3b4b9316a&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709"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4_1#b753e88ae?vop=1&amp;pid=3b4b9316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部分学生会错误地认为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“一种限制酶只能识别并切割一种序列”“不同的限制酶切割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的末端一定不同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切割后产生的黏性末端相同，而被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片段能不能再被这两种限制酶切割，则要看连接后的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片段能不能被这两种限制酶识别。</a:t>
                </a:r>
                <a:endParaRPr lang="en-US" altLang="zh-CN" sz="2000" dirty="0"/>
              </a:p>
            </p:txBody>
          </p:sp>
        </mc:Choice>
        <mc:Fallback>
          <p:sp>
            <p:nvSpPr>
              <p:cNvPr id="2" name="QC_6_EX.44_1#b753e88ae?vop=1&amp;pid=3b4b9316a&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1848"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c58abbdf.fixed?pid=2d4aa681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mc:AlternateContent xmlns:mc="http://schemas.openxmlformats.org/markup-compatibility/2006">
        <mc:Choice xmlns:a14="http://schemas.microsoft.com/office/drawing/2010/main" Requires="a14">
          <p:sp>
            <p:nvSpPr>
              <p:cNvPr id="3" name="C_3#4c58abbdf.fixed?pid=2d4aa681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重组</a:t>
                </a:r>
                <a14:m>
                  <m:oMath xmlns:m="http://schemas.openxmlformats.org/officeDocument/2006/math">
                    <m:r>
                      <a:rPr lang="en-US" altLang="zh-CN" sz="4400" b="1" i="0">
                        <a:solidFill>
                          <a:srgbClr val="FFFFFF"/>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技术的基本工具</a:t>
                </a:r>
                <a:endParaRPr lang="en-US" altLang="zh-CN" sz="4400" dirty="0"/>
              </a:p>
            </p:txBody>
          </p:sp>
        </mc:Choice>
        <mc:Fallback>
          <p:sp>
            <p:nvSpPr>
              <p:cNvPr id="3" name="C_3#4c58abbdf.fixed?pid=2d4aa6819&amp;color=255,255,255&amp;vtp=1&amp;bbb=1"/>
              <p:cNvSpPr>
                <a:spLocks noRot="1" noChangeAspect="1" noMove="1" noResize="1" noEditPoints="1" noAdjustHandles="1" noChangeArrowheads="1" noChangeShapeType="1" noTextEdit="1"/>
              </p:cNvSpPr>
              <p:nvPr/>
            </p:nvSpPr>
            <p:spPr>
              <a:xfrm>
                <a:off x="0" y="3493008"/>
                <a:ext cx="12188952" cy="768096"/>
              </a:xfrm>
              <a:prstGeom prst="rect">
                <a:avLst/>
              </a:prstGeom>
              <a:blipFill rotWithShape="1">
                <a:blip r:embed="rId1"/>
                <a:stretch>
                  <a:fillRect t="-66" r="1" b="33"/>
                </a:stretch>
              </a:blipFill>
            </p:spPr>
            <p:txBody>
              <a:bodyPr/>
              <a:lstStyle/>
              <a:p>
                <a:r>
                  <a:rPr lang="zh-CN" altLang="en-US">
                    <a:noFill/>
                  </a:rPr>
                  <a:t> </a:t>
                </a:r>
              </a:p>
            </p:txBody>
          </p:sp>
        </mc:Fallback>
      </mc:AlternateContent>
      <p:pic>
        <p:nvPicPr>
          <p:cNvPr id="4" name="C_3#4c58abbdf.fixed?pid=2d4aa6819&amp;color=0,0,0&amp;tib=255,255,255&amp;vtp=1" descr="preencoded.png"/>
          <p:cNvPicPr>
            <a:picLocks noChangeAspect="1"/>
          </p:cNvPicPr>
          <p:nvPr/>
        </p:nvPicPr>
        <p:blipFill>
          <a:blip r:embed="rId2"/>
          <a:stretch>
            <a:fillRect/>
          </a:stretch>
        </p:blipFill>
        <p:spPr>
          <a:xfrm>
            <a:off x="9939528" y="4507992"/>
            <a:ext cx="402336" cy="438912"/>
          </a:xfrm>
          <a:prstGeom prst="rect">
            <a:avLst/>
          </a:prstGeom>
        </p:spPr>
      </p:pic>
      <p:sp>
        <p:nvSpPr>
          <p:cNvPr id="5" name="C_3_BD#4c58abbdf.fixed?pid=2d4aa681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5_1#1c69b2305?pid=4c58abbd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某线性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分子含有5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000个碱基对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，把得到的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酶切割，得到的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片段大小如表所示。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酶的识别序列和切割位点如图所示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列有关说法错误的是(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5_1#1c69b2305?pid=4c58abbd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0" name="QC_4_BD.45_2#1c69b2305?colgroup=16,24&amp;pid=4c58abbdf&amp;color=0,0,0&amp;vtp=1&amp;bbb=1"/>
              <p:cNvGraphicFramePr>
                <a:graphicFrameLocks noGrp="1"/>
              </p:cNvGraphicFramePr>
              <p:nvPr/>
            </p:nvGraphicFramePr>
            <p:xfrm>
              <a:off x="722376" y="2408877"/>
              <a:ext cx="10725912" cy="843915"/>
            </p:xfrm>
            <a:graphic>
              <a:graphicData uri="http://schemas.openxmlformats.org/drawingml/2006/table">
                <a:tbl>
                  <a:tblPr/>
                  <a:tblGrid>
                    <a:gridCol w="4389120"/>
                    <a:gridCol w="6336792"/>
                  </a:tblGrid>
                  <a:tr h="421132">
                    <a:tc>
                      <a:txBody>
                        <a:bodyPr/>
                        <a:lstStyle/>
                        <a:p>
                          <a:pPr algn="ctr"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酶切割产物</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酶再次切割产物</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0" name="QC_4_BD.45_2#1c69b2305?colgroup=16,24&amp;pid=4c58abbdf&amp;color=0,0,0&amp;vtp=1&amp;bbb=1"/>
              <p:cNvGraphicFramePr>
                <a:graphicFrameLocks noGrp="1"/>
              </p:cNvGraphicFramePr>
              <p:nvPr/>
            </p:nvGraphicFramePr>
            <p:xfrm>
              <a:off x="722376" y="2408877"/>
              <a:ext cx="10725912" cy="843915"/>
            </p:xfrm>
            <a:graphic>
              <a:graphicData uri="http://schemas.openxmlformats.org/drawingml/2006/table">
                <a:tbl>
                  <a:tblPr/>
                  <a:tblGrid>
                    <a:gridCol w="4389120"/>
                    <a:gridCol w="6336792"/>
                  </a:tblGrid>
                  <a:tr h="42100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22783">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AN.46_1#1c69b2305.bracket?pid=4c58abbdf&amp;color=0,0,0&amp;vpa=16&amp;vtp=1"/>
          <p:cNvSpPr/>
          <p:nvPr/>
        </p:nvSpPr>
        <p:spPr>
          <a:xfrm>
            <a:off x="319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5" name="QC_4_BD.45_3#1c69b2305?htil=2&amp;pid=4c58abbd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85632" y="3386777"/>
            <a:ext cx="2971800"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45_4#1c69b2305.choices?htil=2&amp;pid=4c58abbdf&amp;color=0,0,0&amp;vtp=1&amp;bbb=1&amp;hb=1"/>
              <p:cNvSpPr/>
              <p:nvPr/>
            </p:nvSpPr>
            <p:spPr>
              <a:xfrm>
                <a:off x="722376" y="3386777"/>
                <a:ext cx="7653528"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酶的识别序列均为3个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酶切出的黏性末端能相互连接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酶切断的化学键相同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酶切割与该线性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分子具有相同碱基序列的质粒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，一定能得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4种切割产物</a:t>
                </a:r>
                <a:endParaRPr lang="en-US" altLang="zh-CN" sz="2000" dirty="0"/>
              </a:p>
            </p:txBody>
          </p:sp>
        </mc:Choice>
        <mc:Fallback>
          <p:sp>
            <p:nvSpPr>
              <p:cNvPr id="6" name="QC_4_BD.45_4#1c69b2305.choices?htil=2&amp;pid=4c58abbdf&amp;color=0,0,0&amp;vtp=1&amp;bbb=1&amp;hb=1"/>
              <p:cNvSpPr>
                <a:spLocks noRot="1" noChangeAspect="1" noMove="1" noResize="1" noEditPoints="1" noAdjustHandles="1" noChangeArrowheads="1" noChangeShapeType="1" noTextEdit="1"/>
              </p:cNvSpPr>
              <p:nvPr/>
            </p:nvSpPr>
            <p:spPr>
              <a:xfrm>
                <a:off x="722376" y="3386777"/>
                <a:ext cx="7653528" cy="2265934"/>
              </a:xfrm>
              <a:prstGeom prst="rect">
                <a:avLst/>
              </a:prstGeom>
              <a:blipFill rotWithShape="1">
                <a:blip r:embed="rId4"/>
                <a:stretch>
                  <a:fillRect l="-5" t="-14" r="3" b="-19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2bc5e24fb?pid=55036fc2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[辽宁铁岭2025开学考]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下列关于基因工程的概念和理论基础的说法，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2bc5e24fb.bracket?pid=55036fc2a&amp;color=0,0,0&amp;vpa=1&amp;vtp=1"/>
          <p:cNvSpPr/>
          <p:nvPr/>
        </p:nvSpPr>
        <p:spPr>
          <a:xfrm>
            <a:off x="9883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2bc5e24fb.choices?pid=55036fc2a&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A.通过基因工程，人类可以定向地改变生物性状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.基因工程是在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分子水平上进行设计和施工的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.基因工程可以打破物种界限，实现遗传物质横向转移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.遗传物质作用方式的差异性是转基因技术的基础</a:t>
                </a:r>
                <a:endParaRPr lang="en-US" altLang="zh-CN" sz="2000" dirty="0"/>
              </a:p>
            </p:txBody>
          </p:sp>
        </mc:Choice>
        <mc:Fallback>
          <p:sp>
            <p:nvSpPr>
              <p:cNvPr id="4" name="QC_5_BD.1_2#2bc5e24fb.choices?pid=55036fc2a&amp;color=0,0,0&amp;vtp=1&amp;bbb=1"/>
              <p:cNvSpPr>
                <a:spLocks noRot="1" noChangeAspect="1" noMove="1" noResize="1" noEditPoints="1" noAdjustHandles="1" noChangeArrowheads="1" noChangeShapeType="1" noTextEdit="1"/>
              </p:cNvSpPr>
              <p:nvPr/>
            </p:nvSpPr>
            <p:spPr>
              <a:xfrm>
                <a:off x="722376" y="143649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1c69b2305?vop=1&amp;pid=4c58abbdf&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酶可以把线性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分子切成4段，说明该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分子上有3个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酶切割位点，即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3个；由题图可知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酶的识别序列不同，由表可知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酶切割后，又把大小是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切成大小分别为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的两个片段，再把大小是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切成大小分别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的两个片段，再把大小是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切成大小分别为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分子上有3个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酶切割位点，即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酶的识别序列有3个，A正确。由题图可知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酶切出的黏性末端相同，用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连接酶可以将它们连接起来，B正确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。限制酶切割的化学键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都是磷酸二酯键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酶切断的化学键相同，C正确。质粒为环状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分子，故用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该线性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具有相同碱基序列的质粒，可能得到3种切割产物，D错误。</a:t>
                </a:r>
                <a:endParaRPr lang="en-US" altLang="zh-CN" sz="2200" dirty="0"/>
              </a:p>
            </p:txBody>
          </p:sp>
        </mc:Choice>
        <mc:Fallback>
          <p:sp>
            <p:nvSpPr>
              <p:cNvPr id="2" name="QC_4_AS.47_1#1c69b2305?vop=1&amp;pid=4c58abbdf&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1069"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8_1#d8a1397a8?pid=4c58abbdf&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[河北保定部分学校2025高二联考]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Ⅰ是两种限制酶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，其识别序列及切割位点如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Choice>
        <mc:Fallback>
          <p:sp>
            <p:nvSpPr>
              <p:cNvPr id="2" name="QO_4_BD.48_1#d8a1397a8?pid=4c58abbdf&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2" name="QO_4_BD.48_2#d8a1397a8?colgroup=18,10,10&amp;pid=4c58abbdf&amp;color=0,0,0&amp;vtp=1&amp;bbb=1"/>
              <p:cNvGraphicFramePr>
                <a:graphicFrameLocks noGrp="1"/>
              </p:cNvGraphicFramePr>
              <p:nvPr/>
            </p:nvGraphicFramePr>
            <p:xfrm>
              <a:off x="722376" y="1961203"/>
              <a:ext cx="10725912" cy="1632839"/>
            </p:xfrm>
            <a:graphic>
              <a:graphicData uri="http://schemas.openxmlformats.org/drawingml/2006/table">
                <a:tbl>
                  <a:tblPr/>
                  <a:tblGrid>
                    <a:gridCol w="4928616"/>
                    <a:gridCol w="2898648"/>
                    <a:gridCol w="2898648"/>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650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2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2" name="QO_4_BD.48_2#d8a1397a8?colgroup=18,10,10&amp;pid=4c58abbdf&amp;color=0,0,0&amp;vtp=1&amp;bbb=1"/>
              <p:cNvGraphicFramePr>
                <a:graphicFrameLocks noGrp="1"/>
              </p:cNvGraphicFramePr>
              <p:nvPr/>
            </p:nvGraphicFramePr>
            <p:xfrm>
              <a:off x="722376" y="1961203"/>
              <a:ext cx="10725912" cy="1632839"/>
            </p:xfrm>
            <a:graphic>
              <a:graphicData uri="http://schemas.openxmlformats.org/drawingml/2006/table">
                <a:tbl>
                  <a:tblPr/>
                  <a:tblGrid>
                    <a:gridCol w="4928616"/>
                    <a:gridCol w="2898648"/>
                    <a:gridCol w="2898648"/>
                  </a:tblGrid>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20650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2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pic>
        <p:nvPicPr>
          <p:cNvPr id="4" name="QO_4_BD.48_3#d8a1397a8.table_image?tii=5&amp;pid=4c58abbd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345936" y="2506160"/>
            <a:ext cx="1508760"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48_4#d8a1397a8.table_image?tii=6&amp;pid=4c58abbd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258300" y="2529020"/>
            <a:ext cx="1481328"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B_5_BD.49_1#8d3a3a90c?pid=d8a1397a8&amp;color=0,0,0&amp;vtp=1&amp;bbb=1&amp;hb=1"/>
              <p:cNvSpPr/>
              <p:nvPr/>
            </p:nvSpPr>
            <p:spPr>
              <a:xfrm>
                <a:off x="722376" y="37265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填“能”或“不能”）切割原核细胞自身的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5_BD.49_1#8d3a3a90c?pid=d8a1397a8&amp;color=0,0,0&amp;vtp=1&amp;bbb=1&amp;hb=1"/>
              <p:cNvSpPr>
                <a:spLocks noRot="1" noChangeAspect="1" noMove="1" noResize="1" noEditPoints="1" noAdjustHandles="1" noChangeArrowheads="1" noChangeShapeType="1" noTextEdit="1"/>
              </p:cNvSpPr>
              <p:nvPr/>
            </p:nvSpPr>
            <p:spPr>
              <a:xfrm>
                <a:off x="722376" y="3726503"/>
                <a:ext cx="10753344" cy="843153"/>
              </a:xfrm>
              <a:prstGeom prst="rect">
                <a:avLst/>
              </a:prstGeom>
              <a:blipFill rotWithShape="1">
                <a:blip r:embed="rId5"/>
                <a:stretch>
                  <a:fillRect l="-4" t="-38" r="-461" b="-5399"/>
                </a:stretch>
              </a:blipFill>
            </p:spPr>
            <p:txBody>
              <a:bodyPr/>
              <a:lstStyle/>
              <a:p>
                <a:r>
                  <a:rPr lang="zh-CN" altLang="en-US">
                    <a:noFill/>
                  </a:rPr>
                  <a:t> </a:t>
                </a:r>
              </a:p>
            </p:txBody>
          </p:sp>
        </mc:Fallback>
      </mc:AlternateContent>
      <p:sp>
        <p:nvSpPr>
          <p:cNvPr id="7" name="QB_5_AN.50_1#8d3a3a90c.blank?pid=d8a1397a8&amp;color=0,0,0&amp;vpa=17&amp;vtp=1&amp;bbb=1"/>
          <p:cNvSpPr/>
          <p:nvPr/>
        </p:nvSpPr>
        <p:spPr>
          <a:xfrm>
            <a:off x="2151126" y="3688403"/>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mc:AlternateContent xmlns:mc="http://schemas.openxmlformats.org/markup-compatibility/2006">
        <mc:Choice xmlns:a14="http://schemas.microsoft.com/office/drawing/2010/main" Requires="a14">
          <p:sp>
            <p:nvSpPr>
              <p:cNvPr id="8" name="QB_5_AN.51_1#8d3a3a90c.blank?pid=d8a1397a8&amp;color=0,0,0&amp;vpa=18&amp;vtp=1&amp;bbb=1&amp;hb=1"/>
              <p:cNvSpPr/>
              <p:nvPr/>
            </p:nvSpPr>
            <p:spPr>
              <a:xfrm>
                <a:off x="722377" y="3688403"/>
                <a:ext cx="10749631" cy="865759"/>
              </a:xfrm>
              <a:prstGeom prst="rect">
                <a:avLst/>
              </a:prstGeom>
              <a:noFill/>
            </p:spPr>
            <p:txBody>
              <a:bodyPr wrap="squar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原核细胞</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中不存在自身限制酶的识别序列或能被识别的序列被修饰了</a:t>
                </a:r>
                <a:endParaRPr lang="en-US" altLang="zh-CN" sz="2000" dirty="0"/>
              </a:p>
            </p:txBody>
          </p:sp>
        </mc:Choice>
        <mc:Fallback>
          <p:sp>
            <p:nvSpPr>
              <p:cNvPr id="8" name="QB_5_AN.51_1#8d3a3a90c.blank?pid=d8a1397a8&amp;color=0,0,0&amp;vpa=18&amp;vtp=1&amp;bbb=1&amp;hb=1"/>
              <p:cNvSpPr>
                <a:spLocks noRot="1" noChangeAspect="1" noMove="1" noResize="1" noEditPoints="1" noAdjustHandles="1" noChangeArrowheads="1" noChangeShapeType="1" noTextEdit="1"/>
              </p:cNvSpPr>
              <p:nvPr/>
            </p:nvSpPr>
            <p:spPr>
              <a:xfrm>
                <a:off x="722377" y="3688403"/>
                <a:ext cx="10749631" cy="865759"/>
              </a:xfrm>
              <a:prstGeom prst="rect">
                <a:avLst/>
              </a:prstGeom>
              <a:blipFill rotWithShape="1">
                <a:blip r:embed="rId6"/>
                <a:stretch>
                  <a:fillRect l="-4" t="-37" r="1" b="-455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AS.52_1#8d3a3a90c?vop=1&amp;pid=d8a1397a8&amp;color=0,0,0&amp;vtp=1&amp;bbb=1&amp;hb=1"/>
              <p:cNvSpPr/>
              <p:nvPr/>
            </p:nvSpPr>
            <p:spPr>
              <a:xfrm>
                <a:off x="722376" y="457105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限制酶能切割外源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，不能切割原核细胞自身的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，原因可能是原核细胞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中不存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在自身限制酶的识别序列或其识别序列被修饰了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9" name="QB_5_AS.52_1#8d3a3a90c?vop=1&amp;pid=d8a1397a8&amp;color=0,0,0&amp;vtp=1&amp;bbb=1&amp;hb=1"/>
              <p:cNvSpPr>
                <a:spLocks noRot="1" noChangeAspect="1" noMove="1" noResize="1" noEditPoints="1" noAdjustHandles="1" noChangeArrowheads="1" noChangeShapeType="1" noTextEdit="1"/>
              </p:cNvSpPr>
              <p:nvPr/>
            </p:nvSpPr>
            <p:spPr>
              <a:xfrm>
                <a:off x="722376" y="4571053"/>
                <a:ext cx="10753344" cy="907034"/>
              </a:xfrm>
              <a:prstGeom prst="rect">
                <a:avLst/>
              </a:prstGeom>
              <a:blipFill rotWithShape="1">
                <a:blip r:embed="rId7"/>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Effect transition="in" filter="fade">
                                      <p:cBhvr>
                                        <p:cTn id="2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3_1#5d2a0527c?pid=d8a1397a8&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（2）若某链状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分子中含有两个</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分子将被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段，共断裂</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个磷酸二酯键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3_1#5d2a0527c?pid=d8a1397a8&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54_1#5d2a0527c.blank?pid=d8a1397a8&amp;color=0,0,0&amp;vpa=19&amp;vtp=1"/>
          <p:cNvSpPr/>
          <p:nvPr/>
        </p:nvSpPr>
        <p:spPr>
          <a:xfrm>
            <a:off x="10371201" y="931165"/>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
        <p:nvSpPr>
          <p:cNvPr id="4" name="QB_5_AN.55_1#5d2a0527c.blank?pid=d8a1397a8&amp;color=0,0,0&amp;vpa=20&amp;vtp=1"/>
          <p:cNvSpPr/>
          <p:nvPr/>
        </p:nvSpPr>
        <p:spPr>
          <a:xfrm>
            <a:off x="1989201" y="1369315"/>
            <a:ext cx="3413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mc:AlternateContent xmlns:mc="http://schemas.openxmlformats.org/markup-compatibility/2006">
        <mc:Choice xmlns:a14="http://schemas.microsoft.com/office/drawing/2010/main" Requires="a14">
          <p:sp>
            <p:nvSpPr>
              <p:cNvPr id="5" name="QB_5_AS.56_1#5d2a0527c?vop=1&amp;pid=d8a1397a8&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若某链状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分子中含有两个</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的识别序列，用限制酶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将被切成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3个片段，每个酶切位点被切割的过程中会断裂2个磷酸二酯键，共断裂4个磷酸二酯键。</a:t>
                </a:r>
                <a:endParaRPr lang="en-US" altLang="zh-CN" sz="2200" dirty="0"/>
              </a:p>
            </p:txBody>
          </p:sp>
        </mc:Choice>
        <mc:Fallback>
          <p:sp>
            <p:nvSpPr>
              <p:cNvPr id="5" name="QB_5_AS.56_1#5d2a0527c?vop=1&amp;pid=d8a1397a8&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2"/>
                <a:stretch>
                  <a:fillRect l="-4" r="-1600"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BD.57_1#042f16e17?pid=d8a1397a8&amp;color=0,0,0&amp;vtp=1&amp;bbb=1"/>
              <p:cNvSpPr/>
              <p:nvPr/>
            </p:nvSpPr>
            <p:spPr>
              <a:xfrm>
                <a:off x="722376" y="277901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（3）请画出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Ⅰ切割后产生的末端。</a:t>
                </a:r>
                <a:endParaRPr lang="en-US" altLang="zh-CN" sz="2000" dirty="0"/>
              </a:p>
            </p:txBody>
          </p:sp>
        </mc:Choice>
        <mc:Fallback>
          <p:sp>
            <p:nvSpPr>
              <p:cNvPr id="6" name="QO_5_BD.57_1#042f16e17?pid=d8a1397a8&amp;color=0,0,0&amp;vtp=1&amp;bbb=1"/>
              <p:cNvSpPr>
                <a:spLocks noRot="1" noChangeAspect="1" noMove="1" noResize="1" noEditPoints="1" noAdjustHandles="1" noChangeArrowheads="1" noChangeShapeType="1" noTextEdit="1"/>
              </p:cNvSpPr>
              <p:nvPr/>
            </p:nvSpPr>
            <p:spPr>
              <a:xfrm>
                <a:off x="722376" y="2779014"/>
                <a:ext cx="10753344" cy="408559"/>
              </a:xfrm>
              <a:prstGeom prst="rect">
                <a:avLst/>
              </a:prstGeom>
              <a:blipFill rotWithShape="1">
                <a:blip r:embed="rId3"/>
                <a:stretch>
                  <a:fillRect l="-4" t="-62" b="-11843"/>
                </a:stretch>
              </a:blipFill>
            </p:spPr>
            <p:txBody>
              <a:bodyPr/>
              <a:lstStyle/>
              <a:p>
                <a:r>
                  <a:rPr lang="zh-CN" altLang="en-US">
                    <a:noFill/>
                  </a:rPr>
                  <a:t> </a:t>
                </a:r>
              </a:p>
            </p:txBody>
          </p:sp>
        </mc:Fallback>
      </mc:AlternateContent>
      <p:sp>
        <p:nvSpPr>
          <p:cNvPr id="7" name="QO_5_AN.58_1#042f16e17?vop=1&amp;pid=d8a1397a8&amp;color=0,0,0&amp;vtp=1&amp;bbb=1"/>
          <p:cNvSpPr/>
          <p:nvPr/>
        </p:nvSpPr>
        <p:spPr>
          <a:xfrm>
            <a:off x="722377" y="3253359"/>
            <a:ext cx="10749630" cy="40265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8" name="QO_5_AN.58_1#042f16e17?vop=1&amp;pid=d8a1397a8&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559276" y="3253105"/>
            <a:ext cx="1307592" cy="411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9" name="QO_5_AS.59_1#042f16e17?vop=1&amp;pid=d8a1397a8&amp;color=0,0,0&amp;vtp=1&amp;bbb=1"/>
              <p:cNvSpPr/>
              <p:nvPr/>
            </p:nvSpPr>
            <p:spPr>
              <a:xfrm>
                <a:off x="722376" y="3727133"/>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结合表中信息，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Ⅰ切割后产生的末端见答案。</a:t>
                </a:r>
                <a:endParaRPr lang="en-US" altLang="zh-CN" sz="2200" dirty="0"/>
              </a:p>
            </p:txBody>
          </p:sp>
        </mc:Choice>
        <mc:Fallback>
          <p:sp>
            <p:nvSpPr>
              <p:cNvPr id="9" name="QO_5_AS.59_1#042f16e17?vop=1&amp;pid=d8a1397a8&amp;color=0,0,0&amp;vtp=1&amp;bbb=1"/>
              <p:cNvSpPr>
                <a:spLocks noRot="1" noChangeAspect="1" noMove="1" noResize="1" noEditPoints="1" noAdjustHandles="1" noChangeArrowheads="1" noChangeShapeType="1" noTextEdit="1"/>
              </p:cNvSpPr>
              <p:nvPr/>
            </p:nvSpPr>
            <p:spPr>
              <a:xfrm>
                <a:off x="722376" y="3727133"/>
                <a:ext cx="10753344" cy="434785"/>
              </a:xfrm>
              <a:prstGeom prst="rect">
                <a:avLst/>
              </a:prstGeom>
              <a:blipFill rotWithShape="1">
                <a:blip r:embed="rId5"/>
                <a:stretch>
                  <a:fillRect l="-4" t="-73" b="-138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9"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0_1#ca5a9a37b?pid=d8a1397a8&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Ⅰ切割后产生的黏性末端能否被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说明你的理由：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60_1#ca5a9a37b?pid=d8a1397a8&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61_1#ca5a9a37b.blank?pid=d8a1397a8&amp;color=0,0,0&amp;vpa=21&amp;vtp=1"/>
          <p:cNvSpPr/>
          <p:nvPr/>
        </p:nvSpPr>
        <p:spPr>
          <a:xfrm>
            <a:off x="8545703" y="931165"/>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dirty="0"/>
          </a:p>
        </p:txBody>
      </p:sp>
      <p:sp>
        <p:nvSpPr>
          <p:cNvPr id="4" name="QB_5_AN.62_1#ca5a9a37b.blank?pid=d8a1397a8&amp;color=0,0,0&amp;vpa=22&amp;vtp=1&amp;bbb=1"/>
          <p:cNvSpPr/>
          <p:nvPr/>
        </p:nvSpPr>
        <p:spPr>
          <a:xfrm>
            <a:off x="3525901" y="1369315"/>
            <a:ext cx="374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二者切割后产生的黏性末端相同</a:t>
            </a:r>
            <a:endParaRPr lang="en-US" altLang="zh-CN" sz="2000" dirty="0"/>
          </a:p>
        </p:txBody>
      </p:sp>
      <mc:AlternateContent xmlns:mc="http://schemas.openxmlformats.org/markup-compatibility/2006">
        <mc:Choice xmlns:a14="http://schemas.microsoft.com/office/drawing/2010/main" Requires="a14">
          <p:sp>
            <p:nvSpPr>
              <p:cNvPr id="5" name="QB_5_AS.63_1#ca5a9a37b?vop=1&amp;pid=d8a1397a8&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Ⅰ切割后产生的黏性末端相同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，故这两种限制酶切割后产生的黏性末端能被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200" dirty="0"/>
              </a:p>
            </p:txBody>
          </p:sp>
        </mc:Choice>
        <mc:Fallback>
          <p:sp>
            <p:nvSpPr>
              <p:cNvPr id="5" name="QB_5_AS.63_1#ca5a9a37b?vop=1&amp;pid=d8a1397a8&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2"/>
                <a:stretch>
                  <a:fillRect l="-4" r="-230"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BD.64_1#61c53234d?pid=d8a1397a8&amp;color=0,0,0&amp;vtp=1&amp;bbb=1&amp;hb=1"/>
              <p:cNvSpPr/>
              <p:nvPr/>
            </p:nvSpPr>
            <p:spPr>
              <a:xfrm>
                <a:off x="722376" y="273240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（5）不同生物的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分子能拼接起来的原因有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5_BD.64_1#61c53234d?pid=d8a1397a8&amp;color=0,0,0&amp;vtp=1&amp;bbb=1&amp;hb=1"/>
              <p:cNvSpPr>
                <a:spLocks noRot="1" noChangeAspect="1" noMove="1" noResize="1" noEditPoints="1" noAdjustHandles="1" noChangeArrowheads="1" noChangeShapeType="1" noTextEdit="1"/>
              </p:cNvSpPr>
              <p:nvPr/>
            </p:nvSpPr>
            <p:spPr>
              <a:xfrm>
                <a:off x="722376" y="2732405"/>
                <a:ext cx="10753344" cy="843153"/>
              </a:xfrm>
              <a:prstGeom prst="rect">
                <a:avLst/>
              </a:prstGeom>
              <a:blipFill rotWithShape="1">
                <a:blip r:embed="rId3"/>
                <a:stretch>
                  <a:fillRect l="-4" r="-461" b="-543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N.65_1#61c53234d.blank?pid=d8a1397a8&amp;color=0,0,0&amp;vpa=23&amp;vtp=1&amp;bbb=1&amp;hb=1"/>
              <p:cNvSpPr/>
              <p:nvPr/>
            </p:nvSpPr>
            <p:spPr>
              <a:xfrm>
                <a:off x="722377" y="2694305"/>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的基本组成单位都是四种脱氧核苷酸</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链</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分子的空间结构都是规则的双螺旋结构；</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分子都遵循碱基互补配对原则</a:t>
                </a:r>
                <a:endParaRPr lang="en-US" altLang="zh-CN" sz="100" dirty="0"/>
              </a:p>
            </p:txBody>
          </p:sp>
        </mc:Choice>
        <mc:Fallback>
          <p:sp>
            <p:nvSpPr>
              <p:cNvPr id="7" name="QB_5_AN.65_1#61c53234d.blank?pid=d8a1397a8&amp;color=0,0,0&amp;vpa=23&amp;vtp=1&amp;bbb=1&amp;hb=1"/>
              <p:cNvSpPr>
                <a:spLocks noRot="1" noChangeAspect="1" noMove="1" noResize="1" noEditPoints="1" noAdjustHandles="1" noChangeArrowheads="1" noChangeShapeType="1" noTextEdit="1"/>
              </p:cNvSpPr>
              <p:nvPr/>
            </p:nvSpPr>
            <p:spPr>
              <a:xfrm>
                <a:off x="722377" y="2694305"/>
                <a:ext cx="10749631" cy="865759"/>
              </a:xfrm>
              <a:prstGeom prst="rect">
                <a:avLst/>
              </a:prstGeom>
              <a:blipFill rotWithShape="1">
                <a:blip r:embed="rId4"/>
                <a:stretch>
                  <a:fillRect l="-4" r="1" b="-45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66_1#61c53234d?vop=1&amp;pid=d8a1397a8&amp;color=0,0,0&amp;vtp=1&amp;bbb=1&amp;hb=1"/>
              <p:cNvSpPr/>
              <p:nvPr/>
            </p:nvSpPr>
            <p:spPr>
              <a:xfrm>
                <a:off x="722376" y="357695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不同生物的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具有相同的基本组成单位，即四种脱氧核苷酸；双链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的空间结构相同，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均为双螺旋结构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；不同生物的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分子都遵循碱基互补配对原则。因此，不同生物的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在相关酶的催化下拼接起来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8" name="QB_5_AS.66_1#61c53234d?vop=1&amp;pid=d8a1397a8&amp;color=0,0,0&amp;vtp=1&amp;bbb=1&amp;hb=1"/>
              <p:cNvSpPr>
                <a:spLocks noRot="1" noChangeAspect="1" noMove="1" noResize="1" noEditPoints="1" noAdjustHandles="1" noChangeArrowheads="1" noChangeShapeType="1" noTextEdit="1"/>
              </p:cNvSpPr>
              <p:nvPr/>
            </p:nvSpPr>
            <p:spPr>
              <a:xfrm>
                <a:off x="722376" y="3576955"/>
                <a:ext cx="10753344" cy="1326134"/>
              </a:xfrm>
              <a:prstGeom prst="rect">
                <a:avLst/>
              </a:prstGeom>
              <a:blipFill rotWithShape="1">
                <a:blip r:embed="rId5"/>
                <a:stretch>
                  <a:fillRect l="-4" r="-1925"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7_1#dc2a2e9e4?pid=4c58abbdf&amp;color=0,0,0&amp;vtp=1&amp;bt=1&amp;bbb=1&amp;hb=1"/>
              <p:cNvSpPr/>
              <p:nvPr/>
            </p:nvSpPr>
            <p:spPr>
              <a:xfrm>
                <a:off x="722376" y="972000"/>
                <a:ext cx="10753344" cy="1306957"/>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某小组开展了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的粗提取与鉴定实验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，选择了不同温度</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endParaRPr>
              </a:p>
              <a:p>
                <a:pPr latinLnBrk="1">
                  <a:lnSpc>
                    <a:spcPct val="1470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条件下保存的花菜、辣椒和蒜黄作为实验材料，部分实验步骤如图1所示。回答下列问题。</a:t>
                </a:r>
                <a:endParaRPr lang="en-US" altLang="zh-CN" sz="2000" dirty="0"/>
              </a:p>
            </p:txBody>
          </p:sp>
        </mc:Choice>
        <mc:Fallback>
          <p:sp>
            <p:nvSpPr>
              <p:cNvPr id="2" name="QO_4_BD.67_1#dc2a2e9e4?pid=4c58abbdf&amp;color=0,0,0&amp;vtp=1&amp;bt=1&amp;bbb=1&amp;hb=1"/>
              <p:cNvSpPr>
                <a:spLocks noRot="1" noChangeAspect="1" noMove="1" noResize="1" noEditPoints="1" noAdjustHandles="1" noChangeArrowheads="1" noChangeShapeType="1" noTextEdit="1"/>
              </p:cNvSpPr>
              <p:nvPr/>
            </p:nvSpPr>
            <p:spPr>
              <a:xfrm>
                <a:off x="722376" y="972000"/>
                <a:ext cx="10753344" cy="1306957"/>
              </a:xfrm>
              <a:prstGeom prst="rect">
                <a:avLst/>
              </a:prstGeom>
              <a:blipFill rotWithShape="1">
                <a:blip r:embed="rId1"/>
                <a:stretch>
                  <a:fillRect l="-4" t="-34" b="-3454"/>
                </a:stretch>
              </a:blipFill>
            </p:spPr>
            <p:txBody>
              <a:bodyPr/>
              <a:lstStyle/>
              <a:p>
                <a:r>
                  <a:rPr lang="zh-CN" altLang="en-US">
                    <a:noFill/>
                  </a:rPr>
                  <a:t> </a:t>
                </a:r>
              </a:p>
            </p:txBody>
          </p:sp>
        </mc:Fallback>
      </mc:AlternateContent>
      <p:pic>
        <p:nvPicPr>
          <p:cNvPr id="3" name="QO_4_BD.67_2#dc2a2e9e4?iti=3&amp;pid=4c58abbd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86200" y="2402528"/>
            <a:ext cx="4425696"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67_3#dc2a2e9e4?iti=3&amp;pid=4c58abbdf&amp;color=0,0,0&amp;vtp=1&amp;bbb=1"/>
          <p:cNvSpPr/>
          <p:nvPr/>
        </p:nvSpPr>
        <p:spPr>
          <a:xfrm>
            <a:off x="5868860" y="4020000"/>
            <a:ext cx="460375" cy="401701"/>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5" name="QB_5_BD.68_1#cbbdea18e?pid=dc2a2e9e4&amp;color=0,0,0&amp;vtp=1&amp;bbb=1&amp;hb=1"/>
          <p:cNvSpPr/>
          <p:nvPr/>
        </p:nvSpPr>
        <p:spPr>
          <a:xfrm>
            <a:off x="722376" y="446818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（1）选择花菜等植物材料时，为了使研磨效果更好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，可以在处理材料时加入适量的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填酶的名称）。</a:t>
            </a:r>
            <a:endParaRPr lang="en-US" altLang="zh-CN" sz="2000" dirty="0"/>
          </a:p>
        </p:txBody>
      </p:sp>
      <p:sp>
        <p:nvSpPr>
          <p:cNvPr id="6" name="QB_5_AN.69_1#cbbdea18e.blank?pid=dc2a2e9e4&amp;color=0,0,0&amp;vpa=24&amp;vtp=1&amp;bbb=1&amp;hb=1"/>
          <p:cNvSpPr/>
          <p:nvPr/>
        </p:nvSpPr>
        <p:spPr>
          <a:xfrm>
            <a:off x="722377" y="4439227"/>
            <a:ext cx="10749631" cy="846709"/>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和果胶酶</a:t>
            </a:r>
            <a:endParaRPr lang="en-US" altLang="zh-CN" sz="2000" dirty="0"/>
          </a:p>
        </p:txBody>
      </p:sp>
      <p:sp>
        <p:nvSpPr>
          <p:cNvPr id="7" name="QB_5_AS.70_1#cbbdea18e?vop=1&amp;pid=dc2a2e9e4&amp;color=0,0,0&amp;vtp=1&amp;bbb=1&amp;hb=1"/>
          <p:cNvSpPr/>
          <p:nvPr/>
        </p:nvSpPr>
        <p:spPr>
          <a:xfrm>
            <a:off x="722376" y="5414460"/>
            <a:ext cx="10753344" cy="884809"/>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由于花菜等植物的细胞含有细胞壁，可在研磨过程中加入适量的纤维素酶和果胶酶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磨效果更好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1_1#eef585105?pid=dc2a2e9e4&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（2）图1中，也可将获取的样品研磨液直接倒入塑料离心管中，然后进行离心处理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填“上清液”或“沉淀物”）放入烧杯中。加入体积分数为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的预冷酒精溶液来初步提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，这样做的原理是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71_1#eef585105?pid=dc2a2e9e4&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797" b="-3506"/>
                </a:stretch>
              </a:blipFill>
            </p:spPr>
            <p:txBody>
              <a:bodyPr/>
              <a:lstStyle/>
              <a:p>
                <a:r>
                  <a:rPr lang="zh-CN" altLang="en-US">
                    <a:noFill/>
                  </a:rPr>
                  <a:t> </a:t>
                </a:r>
              </a:p>
            </p:txBody>
          </p:sp>
        </mc:Fallback>
      </mc:AlternateContent>
      <p:sp>
        <p:nvSpPr>
          <p:cNvPr id="3" name="QB_5_AN.72_1#eef585105.blank?pid=dc2a2e9e4&amp;color=0,0,0&amp;vpa=25&amp;vtp=1&amp;bbb=1&amp;hb=1"/>
          <p:cNvSpPr/>
          <p:nvPr/>
        </p:nvSpPr>
        <p:spPr>
          <a:xfrm>
            <a:off x="722377" y="931164"/>
            <a:ext cx="10749631"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上清液</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N.73_1#eef585105.blank?pid=dc2a2e9e4&amp;color=0,0,0&amp;vpa=26&amp;vtp=1&amp;bbb=1"/>
              <p:cNvSpPr/>
              <p:nvPr/>
            </p:nvSpPr>
            <p:spPr>
              <a:xfrm>
                <a:off x="3505264" y="1912874"/>
                <a:ext cx="477996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不溶于酒精，但某些蛋白质溶于酒精</a:t>
                </a:r>
                <a:endParaRPr lang="en-US" altLang="zh-CN" sz="100" dirty="0">
                  <a:solidFill>
                    <a:srgbClr val="00B050"/>
                  </a:solidFill>
                </a:endParaRPr>
              </a:p>
            </p:txBody>
          </p:sp>
        </mc:Choice>
        <mc:Fallback>
          <p:sp>
            <p:nvSpPr>
              <p:cNvPr id="4" name="QB_5_AN.73_1#eef585105.blank?pid=dc2a2e9e4&amp;color=0,0,0&amp;vpa=26&amp;vtp=1&amp;bbb=1"/>
              <p:cNvSpPr>
                <a:spLocks noRot="1" noChangeAspect="1" noMove="1" noResize="1" noEditPoints="1" noAdjustHandles="1" noChangeArrowheads="1" noChangeShapeType="1" noTextEdit="1"/>
              </p:cNvSpPr>
              <p:nvPr/>
            </p:nvSpPr>
            <p:spPr>
              <a:xfrm>
                <a:off x="3505264" y="1912874"/>
                <a:ext cx="4779963" cy="303784"/>
              </a:xfrm>
              <a:prstGeom prst="rect">
                <a:avLst/>
              </a:prstGeom>
              <a:blipFill rotWithShape="1">
                <a:blip r:embed="rId2"/>
                <a:stretch>
                  <a:fillRect l="-1" t="-3846" r="8" b="-44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74_1#eef585105?vop=1&amp;pid=dc2a2e9e4&amp;color=0,0,0&amp;vtp=1&amp;bbb=1&amp;hb=1"/>
              <p:cNvSpPr/>
              <p:nvPr/>
            </p:nvSpPr>
            <p:spPr>
              <a:xfrm>
                <a:off x="722376" y="227965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可将获取的样品研磨液直接倒入塑料离心管中，然后进行离心处理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，再取上清液放入烧杯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不溶于酒精，但某些蛋白质溶于酒精，因此可加入体积分数为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的预冷酒精溶液来初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步提取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5_AS.74_1#eef585105?vop=1&amp;pid=dc2a2e9e4&amp;color=0,0,0&amp;vtp=1&amp;bbb=1&amp;hb=1"/>
              <p:cNvSpPr>
                <a:spLocks noRot="1" noChangeAspect="1" noMove="1" noResize="1" noEditPoints="1" noAdjustHandles="1" noChangeArrowheads="1" noChangeShapeType="1" noTextEdit="1"/>
              </p:cNvSpPr>
              <p:nvPr/>
            </p:nvSpPr>
            <p:spPr>
              <a:xfrm>
                <a:off x="722376" y="2279650"/>
                <a:ext cx="10753344" cy="1415034"/>
              </a:xfrm>
              <a:prstGeom prst="rect">
                <a:avLst/>
              </a:prstGeom>
              <a:blipFill rotWithShape="1">
                <a:blip r:embed="rId3"/>
                <a:stretch>
                  <a:fillRect l="-4" r="-496" b="-32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BD.75_1#ad1754487?pid=dc2a2e9e4&amp;color=0,0,0&amp;vtp=1&amp;bbb=1&amp;hb=1"/>
              <p:cNvSpPr/>
              <p:nvPr/>
            </p:nvSpPr>
            <p:spPr>
              <a:xfrm>
                <a:off x="722376" y="3748659"/>
                <a:ext cx="10753344" cy="405003"/>
              </a:xfrm>
              <a:prstGeom prst="rect">
                <a:avLst/>
              </a:prstGeom>
              <a:noFill/>
            </p:spPr>
            <p:txBody>
              <a:bodyPr wrap="none" lIns="0" tIns="0" rIns="0" bIns="0" rtlCol="0" anchor="t"/>
              <a:lstStyle/>
              <a:p>
                <a:pP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（3）将</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粗提取物溶于</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，在沸水浴条件下进行鉴定。</a:t>
                </a:r>
                <a:endParaRPr lang="en-US" altLang="zh-CN" sz="2000" dirty="0">
                  <a:solidFill>
                    <a:srgbClr val="000000"/>
                  </a:solidFill>
                </a:endParaRPr>
              </a:p>
            </p:txBody>
          </p:sp>
        </mc:Choice>
        <mc:Fallback>
          <p:sp>
            <p:nvSpPr>
              <p:cNvPr id="6" name="QB_5_BD.75_1#ad1754487?pid=dc2a2e9e4&amp;color=0,0,0&amp;vtp=1&amp;bbb=1&amp;hb=1"/>
              <p:cNvSpPr>
                <a:spLocks noRot="1" noChangeAspect="1" noMove="1" noResize="1" noEditPoints="1" noAdjustHandles="1" noChangeArrowheads="1" noChangeShapeType="1" noTextEdit="1"/>
              </p:cNvSpPr>
              <p:nvPr/>
            </p:nvSpPr>
            <p:spPr>
              <a:xfrm>
                <a:off x="722376" y="3748659"/>
                <a:ext cx="10753344" cy="405003"/>
              </a:xfrm>
              <a:prstGeom prst="rect">
                <a:avLst/>
              </a:prstGeom>
              <a:blipFill rotWithShape="1">
                <a:blip r:embed="rId4"/>
                <a:stretch>
                  <a:fillRect l="-4" t="-63" r="-4937" b="-12825"/>
                </a:stretch>
              </a:blipFill>
            </p:spPr>
            <p:txBody>
              <a:bodyPr/>
              <a:lstStyle/>
              <a:p>
                <a:r>
                  <a:rPr lang="zh-CN" altLang="en-US">
                    <a:noFill/>
                  </a:rPr>
                  <a:t> </a:t>
                </a:r>
              </a:p>
            </p:txBody>
          </p:sp>
        </mc:Fallback>
      </mc:AlternateContent>
      <p:sp>
        <p:nvSpPr>
          <p:cNvPr id="7" name="QB_5_AN.76_1#ad1754487.blank?pid=dc2a2e9e4&amp;color=0,0,0&amp;vpa=27&amp;vtp=1&amp;bbb=1"/>
          <p:cNvSpPr/>
          <p:nvPr/>
        </p:nvSpPr>
        <p:spPr>
          <a:xfrm>
            <a:off x="7118223" y="3710559"/>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二苯胺</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77_1#ad1754487?vop=1&amp;pid=dc2a2e9e4&amp;color=0,0,0&amp;vtp=1&amp;bt=1&amp;bbb=1"/>
              <p:cNvSpPr/>
              <p:nvPr/>
            </p:nvSpPr>
            <p:spPr>
              <a:xfrm>
                <a:off x="722376" y="972000"/>
                <a:ext cx="11133138"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粗提取物溶于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溶液中，加入二苯胺试剂，在沸水浴条件下进行鉴定。</a:t>
                </a:r>
                <a:endParaRPr lang="en-US" altLang="zh-CN" sz="2200" dirty="0"/>
              </a:p>
            </p:txBody>
          </p:sp>
        </mc:Choice>
        <mc:Fallback>
          <p:sp>
            <p:nvSpPr>
              <p:cNvPr id="2" name="QB_5_AS.77_1#ad1754487?vop=1&amp;pid=dc2a2e9e4&amp;color=0,0,0&amp;vtp=1&amp;bt=1&amp;bbb=1"/>
              <p:cNvSpPr>
                <a:spLocks noRot="1" noChangeAspect="1" noMove="1" noResize="1" noEditPoints="1" noAdjustHandles="1" noChangeArrowheads="1" noChangeShapeType="1" noTextEdit="1"/>
              </p:cNvSpPr>
              <p:nvPr/>
            </p:nvSpPr>
            <p:spPr>
              <a:xfrm>
                <a:off x="722376" y="972000"/>
                <a:ext cx="11133138" cy="434785"/>
              </a:xfrm>
              <a:prstGeom prst="rect">
                <a:avLst/>
              </a:prstGeom>
              <a:blipFill rotWithShape="1">
                <a:blip r:embed="rId1"/>
                <a:stretch>
                  <a:fillRect l="-3" t="-103" r="1" b="-1381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BD.78_1#fa1158383?pid=dc2a2e9e4&amp;color=0,0,0&amp;vtp=1&amp;bbb=1&amp;hb=1"/>
              <p:cNvSpPr/>
              <p:nvPr/>
            </p:nvSpPr>
            <p:spPr>
              <a:xfrm>
                <a:off x="722376" y="1465522"/>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鉴定结果如图2所示。据图2分析，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相同温度条件下，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粗提取含量最高。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同种实验材料在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粗提取含量更高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从酶的角度作答）。</a:t>
                </a:r>
                <a:endParaRPr lang="en-US" altLang="zh-CN" sz="2000" dirty="0"/>
              </a:p>
            </p:txBody>
          </p:sp>
        </mc:Choice>
        <mc:Fallback>
          <p:sp>
            <p:nvSpPr>
              <p:cNvPr id="3" name="QB_5_BD.78_1#fa1158383?pid=dc2a2e9e4&amp;color=0,0,0&amp;vtp=1&amp;bbb=1&amp;hb=1"/>
              <p:cNvSpPr>
                <a:spLocks noRot="1" noChangeAspect="1" noMove="1" noResize="1" noEditPoints="1" noAdjustHandles="1" noChangeArrowheads="1" noChangeShapeType="1" noTextEdit="1"/>
              </p:cNvSpPr>
              <p:nvPr/>
            </p:nvSpPr>
            <p:spPr>
              <a:xfrm>
                <a:off x="722376" y="1465522"/>
                <a:ext cx="10753344" cy="1300353"/>
              </a:xfrm>
              <a:prstGeom prst="rect">
                <a:avLst/>
              </a:prstGeom>
              <a:blipFill rotWithShape="1">
                <a:blip r:embed="rId2"/>
                <a:stretch>
                  <a:fillRect l="-4" t="-44" r="-201" b="-3481"/>
                </a:stretch>
              </a:blipFill>
            </p:spPr>
            <p:txBody>
              <a:bodyPr/>
              <a:lstStyle/>
              <a:p>
                <a:r>
                  <a:rPr lang="zh-CN" altLang="en-US">
                    <a:noFill/>
                  </a:rPr>
                  <a:t> </a:t>
                </a:r>
              </a:p>
            </p:txBody>
          </p:sp>
        </mc:Fallback>
      </mc:AlternateContent>
      <p:sp>
        <p:nvSpPr>
          <p:cNvPr id="4" name="QB_5_AN.79_1#fa1158383.blank?pid=dc2a2e9e4&amp;color=0,0,0&amp;vpa=28&amp;vtp=1&amp;bbb=1"/>
          <p:cNvSpPr/>
          <p:nvPr/>
        </p:nvSpPr>
        <p:spPr>
          <a:xfrm>
            <a:off x="7775639" y="1427422"/>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蒜黄</a:t>
            </a:r>
            <a:endParaRPr lang="en-US" altLang="zh-CN" sz="2000" dirty="0"/>
          </a:p>
        </p:txBody>
      </p:sp>
      <mc:AlternateContent xmlns:mc="http://schemas.openxmlformats.org/markup-compatibility/2006">
        <mc:Choice xmlns:a14="http://schemas.microsoft.com/office/drawing/2010/main" Requires="a14">
          <p:sp>
            <p:nvSpPr>
              <p:cNvPr id="5" name="QB_5_AN.81_1#fa1158383.blank?pid=dc2a2e9e4&amp;color=0,0,0&amp;vpa=29&amp;vtp=1&amp;bbb=1&amp;hb=1"/>
              <p:cNvSpPr/>
              <p:nvPr/>
            </p:nvSpPr>
            <p:spPr>
              <a:xfrm>
                <a:off x="722377" y="1884622"/>
                <a:ext cx="10749631" cy="8657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𝟐𝟎</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相比，</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𝟐𝟎</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的低温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抑制了相关酶的活性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的降解速率更慢</a:t>
                </a:r>
                <a:endParaRPr lang="en-US" altLang="zh-CN" sz="2000" dirty="0"/>
              </a:p>
            </p:txBody>
          </p:sp>
        </mc:Choice>
        <mc:Fallback>
          <p:sp>
            <p:nvSpPr>
              <p:cNvPr id="5" name="QB_5_AN.81_1#fa1158383.blank?pid=dc2a2e9e4&amp;color=0,0,0&amp;vpa=29&amp;vtp=1&amp;bbb=1&amp;hb=1"/>
              <p:cNvSpPr>
                <a:spLocks noRot="1" noChangeAspect="1" noMove="1" noResize="1" noEditPoints="1" noAdjustHandles="1" noChangeArrowheads="1" noChangeShapeType="1" noTextEdit="1"/>
              </p:cNvSpPr>
              <p:nvPr/>
            </p:nvSpPr>
            <p:spPr>
              <a:xfrm>
                <a:off x="722377" y="1884622"/>
                <a:ext cx="10749631" cy="865759"/>
              </a:xfrm>
              <a:prstGeom prst="rect">
                <a:avLst/>
              </a:prstGeom>
              <a:blipFill rotWithShape="1">
                <a:blip r:embed="rId3"/>
                <a:stretch>
                  <a:fillRect l="-4" t="-67" r="-1062" b="-4525"/>
                </a:stretch>
              </a:blipFill>
            </p:spPr>
            <p:txBody>
              <a:bodyPr/>
              <a:lstStyle/>
              <a:p>
                <a:r>
                  <a:rPr lang="zh-CN" altLang="en-US">
                    <a:noFill/>
                  </a:rPr>
                  <a:t> </a:t>
                </a:r>
              </a:p>
            </p:txBody>
          </p:sp>
        </mc:Fallback>
      </mc:AlternateContent>
      <p:pic>
        <p:nvPicPr>
          <p:cNvPr id="6" name="QB_5_BD.80_1#fa1158383?iti=4&amp;pid=dc2a2e9e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639312" y="2898463"/>
            <a:ext cx="4910328"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5_BD.80_2#fa1158383?iti=4&amp;pid=dc2a2e9e4&amp;color=0,0,0&amp;vtp=1&amp;bbb=1"/>
          <p:cNvSpPr/>
          <p:nvPr/>
        </p:nvSpPr>
        <p:spPr>
          <a:xfrm>
            <a:off x="5864289" y="50371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B_5_AS.82_1#fa1158383?vop=1&amp;pid=dc2a2e9e4&amp;color=0,0,0&amp;vtp=1&amp;bbb=1"/>
          <p:cNvSpPr/>
          <p:nvPr/>
        </p:nvSpPr>
        <p:spPr>
          <a:xfrm>
            <a:off x="722376" y="548310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见题图解读。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P spid="8"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83_1#dc2a2e9e4?vop=1&amp;pid=4c58abbd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83_2#dc2a2e9e4?vop=1&amp;pid=4c58abb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71800" y="1513528"/>
            <a:ext cx="6245352" cy="46817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2bc5e24fb?vop=1&amp;pid=55036fc2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基因工程是指按照人们的愿望，通过转基因等技术，赋予生物新的遗传特性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，从而创造出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更符合人们需要的新的生物类型和生物产品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，因此通过基因工程，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人类可以定向地改变生物性状，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正确；基因工程是在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分子水平上进行设计和施工的，因此又叫作重组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因工程可以打破物种界限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，实现遗传物质横向转移，在分子水平上定向改变生物的遗传特性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；几乎所有生物共用同一套遗传密码，基因的表达遵循中心法则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，因此遗传物质作用方式的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相似性是转基因技术的基础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2bc5e24fb?vop=1&amp;pid=55036fc2a&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9ce10a281?pid=55036fc2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生物化学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、分子生物学和微生物学的基础理论和相关技术的发展催生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了基因工程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实施基因工程的最终目的是(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9ce10a281.bracket?pid=55036fc2a&amp;color=0,0,0&amp;vpa=2&amp;vtp=1"/>
          <p:cNvSpPr/>
          <p:nvPr/>
        </p:nvSpPr>
        <p:spPr>
          <a:xfrm>
            <a:off x="548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_2#9ce10a281.choices?pid=55036fc2a&amp;color=0,0,0&amp;vtp=1&amp;bbb=1"/>
              <p:cNvSpPr/>
              <p:nvPr/>
            </p:nvSpPr>
            <p:spPr>
              <a:xfrm>
                <a:off x="722376" y="18246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A.定向提取生物体的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.定向地对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分子进行编辑</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空间结构进行改造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.定向改造生物的遗传性状</a:t>
                </a:r>
                <a:endParaRPr lang="en-US" altLang="zh-CN" sz="2000" dirty="0"/>
              </a:p>
            </p:txBody>
          </p:sp>
        </mc:Choice>
        <mc:Fallback>
          <p:sp>
            <p:nvSpPr>
              <p:cNvPr id="4" name="QC_5_BD.4_2#9ce10a281.choices?pid=55036fc2a&amp;color=0,0,0&amp;vtp=1&amp;bbb=1"/>
              <p:cNvSpPr>
                <a:spLocks noRot="1" noChangeAspect="1" noMove="1" noResize="1" noEditPoints="1" noAdjustHandles="1" noChangeArrowheads="1" noChangeShapeType="1" noTextEdit="1"/>
              </p:cNvSpPr>
              <p:nvPr/>
            </p:nvSpPr>
            <p:spPr>
              <a:xfrm>
                <a:off x="722376" y="1824677"/>
                <a:ext cx="10753344" cy="843153"/>
              </a:xfrm>
              <a:prstGeom prst="rect">
                <a:avLst/>
              </a:prstGeom>
              <a:blipFill rotWithShape="1">
                <a:blip r:embed="rId1"/>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9ce10a281?vop=1&amp;pid=55036fc2a&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基因工程的最终目的是定向地改造生物的遗传性状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，创造出更符合人们需要的新的生物类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型和生物产品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7d0d31f83?pid=06808d24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[黑龙江齐齐哈尔八中2024高二期中]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连接酶功能的描述，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7d0d31f83?pid=06808d248&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5_AN.8_1#7d0d31f83.bracket?pid=06808d248&amp;color=0,0,0&amp;vpa=3&amp;vtp=1"/>
          <p:cNvSpPr/>
          <p:nvPr/>
        </p:nvSpPr>
        <p:spPr>
          <a:xfrm>
            <a:off x="9888601"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7_2#7d0d31f83.choices?pid=06808d248&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A.将碱基、脱氧核糖、磷酸连接起来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.在基因工程中只作用于两个黏性末端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聚合酶作用的部位相同，作用对象不同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复制时母链与子链间形成氢键</a:t>
                </a:r>
                <a:endParaRPr lang="en-US" altLang="zh-CN" sz="2000" dirty="0"/>
              </a:p>
            </p:txBody>
          </p:sp>
        </mc:Choice>
        <mc:Fallback>
          <p:sp>
            <p:nvSpPr>
              <p:cNvPr id="4" name="QC_5_BD.7_2#7d0d31f83.choices?pid=06808d248&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7d0d31f83?vop=1&amp;pid=06808d248&amp;color=0,0,0&amp;vtp=1&amp;bt=1&amp;bbb=1&amp;hb=1"/>
              <p:cNvSpPr/>
              <p:nvPr/>
            </p:nvSpPr>
            <p:spPr>
              <a:xfrm>
                <a:off x="722376" y="972000"/>
                <a:ext cx="10753344" cy="1952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连接酶的作用是在相邻两个核苷酸的磷酸和脱氧核糖之间形成磷酸二酯键，A、D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在基因工程中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连接酶作用于两个黏性末端或两个平末端，B错误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酶作用的部位相同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，均在磷酸和脱氧核糖之间形成磷酸二酯键；两者作用对象不同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作用于两个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聚合酶可使游离的脱氧核苷酸连接到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片段上，C正确。</a:t>
                </a:r>
                <a:endParaRPr lang="en-US" altLang="zh-CN" sz="2200" dirty="0"/>
              </a:p>
            </p:txBody>
          </p:sp>
        </mc:Choice>
        <mc:Fallback>
          <p:sp>
            <p:nvSpPr>
              <p:cNvPr id="2" name="QC_5_AS.9_1#7d0d31f83?vop=1&amp;pid=06808d248&amp;color=0,0,0&amp;vtp=1&amp;bt=1&amp;bbb=1&amp;hb=1"/>
              <p:cNvSpPr>
                <a:spLocks noRot="1" noChangeAspect="1" noMove="1" noResize="1" noEditPoints="1" noAdjustHandles="1" noChangeArrowheads="1" noChangeShapeType="1" noTextEdit="1"/>
              </p:cNvSpPr>
              <p:nvPr/>
            </p:nvSpPr>
            <p:spPr>
              <a:xfrm>
                <a:off x="722376" y="972000"/>
                <a:ext cx="10753344" cy="1952879"/>
              </a:xfrm>
              <a:prstGeom prst="rect">
                <a:avLst/>
              </a:prstGeom>
              <a:blipFill rotWithShape="1">
                <a:blip r:embed="rId1"/>
                <a:stretch>
                  <a:fillRect l="-4" t="-23" r="-3153" b="-27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add392389?pid=06808d24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[四川广元2024高二月考]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Ⅰ是两种限制酶，其识别和切割的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add392389?pid=06808d248&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555" b="-5384"/>
                </a:stretch>
              </a:blipFill>
            </p:spPr>
            <p:txBody>
              <a:bodyPr/>
              <a:lstStyle/>
              <a:p>
                <a:r>
                  <a:rPr lang="zh-CN" altLang="en-US">
                    <a:noFill/>
                  </a:rPr>
                  <a:t> </a:t>
                </a:r>
              </a:p>
            </p:txBody>
          </p:sp>
        </mc:Fallback>
      </mc:AlternateContent>
      <p:sp>
        <p:nvSpPr>
          <p:cNvPr id="3" name="QC_5_AN.11_1#add392389.bracket?pid=06808d248&amp;color=0,0,0&amp;vpa=4&amp;vtp=1"/>
          <p:cNvSpPr/>
          <p:nvPr/>
        </p:nvSpPr>
        <p:spPr>
          <a:xfrm>
            <a:off x="3462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0_2#add392389?pid=06808d24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123944" y="1951677"/>
            <a:ext cx="3950208"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0_3#add392389.choices?pid=06808d248&amp;color=0,0,0&amp;vtp=1&amp;bbb=1"/>
              <p:cNvSpPr/>
              <p:nvPr/>
            </p:nvSpPr>
            <p:spPr>
              <a:xfrm>
                <a:off x="722376" y="2904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产生的末端用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𝑐𝑜𝑙𝑖</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连接酶连接的效率较低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.两种限制酶能识别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的特定序列，并切割碱基间的氢键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片段分别产生黏性末端和平末端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产生的末端不可用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dirty="0"/>
              </a:p>
            </p:txBody>
          </p:sp>
        </mc:Choice>
        <mc:Fallback>
          <p:sp>
            <p:nvSpPr>
              <p:cNvPr id="5" name="QC_5_BD.10_3#add392389.choices?pid=06808d248&amp;color=0,0,0&amp;vtp=1&amp;bbb=1"/>
              <p:cNvSpPr>
                <a:spLocks noRot="1" noChangeAspect="1" noMove="1" noResize="1" noEditPoints="1" noAdjustHandles="1" noChangeArrowheads="1" noChangeShapeType="1" noTextEdit="1"/>
              </p:cNvSpPr>
              <p:nvPr/>
            </p:nvSpPr>
            <p:spPr>
              <a:xfrm>
                <a:off x="722376" y="29041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7680</Words>
  <Application>WPS 演示</Application>
  <PresentationFormat>宽屏</PresentationFormat>
  <Paragraphs>381</Paragraphs>
  <Slides>38</Slides>
  <Notes>38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38</vt:i4>
      </vt:variant>
    </vt:vector>
  </HeadingPairs>
  <TitlesOfParts>
    <vt:vector size="6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Cambria Math</vt:lpstr>
      <vt:lpstr>Cambria Math</vt:lpstr>
      <vt:lpstr>Cambria Math</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2025-10-21T13:34:00Z</dcterms:created>
  <dcterms:modified xsi:type="dcterms:W3CDTF">2025-10-23T05:46:53Z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14E2D844655F49AAA594DADA9EA7930F_12</vt:lpwstr>
  </property>
  <property fmtid="{D5CDD505-2E9C-101B-9397-08002B2CF9AE}" pid="3" name="KSOProductBuildVer">
    <vt:lpwstr>2052-12.1.0.23125</vt:lpwstr>
  </property>
</Properties>
</file>